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Lst>
  <p:sldSz cy="5143500" cx="9144000"/>
  <p:notesSz cx="6858000" cy="9144000"/>
  <p:embeddedFontLst>
    <p:embeddedFont>
      <p:font typeface="Roboto"/>
      <p:regular r:id="rId76"/>
      <p:bold r:id="rId77"/>
      <p:italic r:id="rId78"/>
      <p:boldItalic r:id="rId79"/>
    </p:embeddedFont>
    <p:embeddedFont>
      <p:font typeface="Merriweather"/>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3" Type="http://schemas.openxmlformats.org/officeDocument/2006/relationships/font" Target="fonts/Merriweather-bold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Merriweather-regular.fntdata"/><Relationship Id="rId82" Type="http://schemas.openxmlformats.org/officeDocument/2006/relationships/font" Target="fonts/Merriweather-italic.fntdata"/><Relationship Id="rId81" Type="http://schemas.openxmlformats.org/officeDocument/2006/relationships/font" Target="fonts/Merriweather-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Roboto-bold.fntdata"/><Relationship Id="rId32" Type="http://schemas.openxmlformats.org/officeDocument/2006/relationships/slide" Target="slides/slide27.xml"/><Relationship Id="rId76" Type="http://schemas.openxmlformats.org/officeDocument/2006/relationships/font" Target="fonts/Roboto-regular.fntdata"/><Relationship Id="rId35" Type="http://schemas.openxmlformats.org/officeDocument/2006/relationships/slide" Target="slides/slide30.xml"/><Relationship Id="rId79" Type="http://schemas.openxmlformats.org/officeDocument/2006/relationships/font" Target="fonts/Roboto-boldItalic.fntdata"/><Relationship Id="rId34" Type="http://schemas.openxmlformats.org/officeDocument/2006/relationships/slide" Target="slides/slide29.xml"/><Relationship Id="rId78" Type="http://schemas.openxmlformats.org/officeDocument/2006/relationships/font" Target="fonts/Roboto-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3f28cd909b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3f28cd909b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3f28cd909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3f28cd909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6254340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46254340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3f28cd909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3f28cd909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3f28cd909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3f28cd909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462543402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462543402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462543402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462543402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462543402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462543402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462543402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462543402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62543402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462543402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3f28cd909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3f28cd909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462543402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462543402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3f28cd909b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3f28cd909b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3f28cd909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3f28cd909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5801dbaa3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5801dbaa3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54ac41e4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54ac41e4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54ac41e42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54ac41e42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5ac38edcc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5ac38edcc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5801dbaa3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5801dbaa3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5801dbaa3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5801dbaa3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5801dbaa3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5801dbaa3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3f28cd909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3f28cd909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5801dbaa3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5801dbaa3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5801dbaa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5801dbaa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5ac38edcc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5ac38edcc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5ac38edcc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5ac38edcc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5ac38edcc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5ac38edcc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5ac38edcc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5ac38edcc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5ac38edcc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5ac38edcc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5ac38edcc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5ac38edcc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5ac38edcc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5ac38edcc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5ac38edcc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5ac38edcc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3f28cd909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3f28cd909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5ac38edcc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5ac38edcc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5ac38edcc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5ac38edcc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5ac38edcc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5ac38edcc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5ac38edcc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5ac38edcc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5ac38edcc6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5ac38edcc6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5ac38edcc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5ac38edcc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5c4fa61f0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5c4fa61f0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5c4fa61f0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5c4fa61f0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5c4fa61f0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5c4fa61f0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5c4fa61f0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5c4fa61f0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3f28cd909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3f28cd909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5c4fa61f0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5c4fa61f0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5c4fa61f0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5c4fa61f0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5c4fa61f0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5c4fa61f0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5c4fa61f0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5c4fa61f0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5c4fa61f0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5c4fa61f0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5c4fa61f0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5c4fa61f0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5c4fa61f0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5c4fa61f0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5c4fa61f0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5c4fa61f0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5c4fa61f0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5c4fa61f0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5c4fa61f0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5c4fa61f0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3f28cd909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3f28cd909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5c4fa61f0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5c4fa61f0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5c4fa61f0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5c4fa61f0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5c4fa61f0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5c4fa61f0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5c4fa61f0a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5c4fa61f0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5c4fa61f0a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5c4fa61f0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5c4fa61f0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5c4fa61f0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5c4fa61f0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5c4fa61f0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5c4fa61f0a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5c4fa61f0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5c4fa61f0a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5c4fa61f0a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5c4fa61f0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5c4fa61f0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3f28cd909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3f28cd909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5c4fa61f0a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5c4fa61f0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3f28cd909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3f28cd909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3f28cd909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3f28cd909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0.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47.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46.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4.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43.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5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51.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hyperlink" Target="https://www.bu.edu/sph/news/articles/2019/gulf-war-veterans-aging-faster/"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6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7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7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7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7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65.png"/><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6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74.png"/><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7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hyperlink" Target="https://www.sciencedirect.com/science/article/pii/S1361841521001377"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BRAIN AGE ESTIMATION</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Kathakoli Sengupta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275550"/>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a:p>
            <a:pPr indent="0" lvl="0" marL="0" rtl="0" algn="l">
              <a:spcBef>
                <a:spcPts val="0"/>
              </a:spcBef>
              <a:spcAft>
                <a:spcPts val="0"/>
              </a:spcAft>
              <a:buNone/>
            </a:pPr>
            <a:r>
              <a:rPr lang="en"/>
              <a:t>MODEL 1(NACC_T1)</a:t>
            </a:r>
            <a:endParaRPr/>
          </a:p>
        </p:txBody>
      </p:sp>
      <p:pic>
        <p:nvPicPr>
          <p:cNvPr id="125" name="Google Shape;125;p22"/>
          <p:cNvPicPr preferRelativeResize="0"/>
          <p:nvPr/>
        </p:nvPicPr>
        <p:blipFill>
          <a:blip r:embed="rId3">
            <a:alphaModFix/>
          </a:blip>
          <a:stretch>
            <a:fillRect/>
          </a:stretch>
        </p:blipFill>
        <p:spPr>
          <a:xfrm>
            <a:off x="3940925" y="1384350"/>
            <a:ext cx="4952101" cy="3714076"/>
          </a:xfrm>
          <a:prstGeom prst="rect">
            <a:avLst/>
          </a:prstGeom>
          <a:noFill/>
          <a:ln>
            <a:noFill/>
          </a:ln>
        </p:spPr>
      </p:pic>
      <p:sp>
        <p:nvSpPr>
          <p:cNvPr id="126" name="Google Shape;126;p22"/>
          <p:cNvSpPr txBox="1"/>
          <p:nvPr/>
        </p:nvSpPr>
        <p:spPr>
          <a:xfrm>
            <a:off x="375625" y="1727925"/>
            <a:ext cx="2801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Model: /projectnb/bucbi/Kathakoli/model1.pth</a:t>
            </a:r>
            <a:endParaRPr>
              <a:latin typeface="Roboto"/>
              <a:ea typeface="Roboto"/>
              <a:cs typeface="Roboto"/>
              <a:sym typeface="Roboto"/>
            </a:endParaRPr>
          </a:p>
        </p:txBody>
      </p:sp>
      <p:sp>
        <p:nvSpPr>
          <p:cNvPr id="127" name="Google Shape;127;p22"/>
          <p:cNvSpPr txBox="1"/>
          <p:nvPr/>
        </p:nvSpPr>
        <p:spPr>
          <a:xfrm>
            <a:off x="5698900" y="4829575"/>
            <a:ext cx="19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LOSS PLOT</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2(Gulf war)</a:t>
            </a:r>
            <a:endParaRPr/>
          </a:p>
        </p:txBody>
      </p:sp>
      <p:sp>
        <p:nvSpPr>
          <p:cNvPr id="133" name="Google Shape;133;p23"/>
          <p:cNvSpPr txBox="1"/>
          <p:nvPr/>
        </p:nvSpPr>
        <p:spPr>
          <a:xfrm>
            <a:off x="375625" y="1727925"/>
            <a:ext cx="2801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Model: /projectnb/bucbi/Kathakoli/model2.pth</a:t>
            </a:r>
            <a:endParaRPr>
              <a:latin typeface="Roboto"/>
              <a:ea typeface="Roboto"/>
              <a:cs typeface="Roboto"/>
              <a:sym typeface="Roboto"/>
            </a:endParaRPr>
          </a:p>
        </p:txBody>
      </p:sp>
      <p:pic>
        <p:nvPicPr>
          <p:cNvPr id="134" name="Google Shape;134;p23"/>
          <p:cNvPicPr preferRelativeResize="0"/>
          <p:nvPr/>
        </p:nvPicPr>
        <p:blipFill>
          <a:blip r:embed="rId3">
            <a:alphaModFix/>
          </a:blip>
          <a:stretch>
            <a:fillRect/>
          </a:stretch>
        </p:blipFill>
        <p:spPr>
          <a:xfrm>
            <a:off x="3880225" y="1287750"/>
            <a:ext cx="4952101" cy="3714076"/>
          </a:xfrm>
          <a:prstGeom prst="rect">
            <a:avLst/>
          </a:prstGeom>
          <a:noFill/>
          <a:ln>
            <a:noFill/>
          </a:ln>
        </p:spPr>
      </p:pic>
      <p:sp>
        <p:nvSpPr>
          <p:cNvPr id="135" name="Google Shape;135;p23"/>
          <p:cNvSpPr txBox="1"/>
          <p:nvPr/>
        </p:nvSpPr>
        <p:spPr>
          <a:xfrm>
            <a:off x="5698900" y="4829575"/>
            <a:ext cx="19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LOSS PLOT</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3(NACC,HCP,UMASS,ADNI)</a:t>
            </a:r>
            <a:endParaRPr/>
          </a:p>
        </p:txBody>
      </p:sp>
      <p:sp>
        <p:nvSpPr>
          <p:cNvPr id="141" name="Google Shape;141;p24"/>
          <p:cNvSpPr txBox="1"/>
          <p:nvPr/>
        </p:nvSpPr>
        <p:spPr>
          <a:xfrm>
            <a:off x="375625" y="1727925"/>
            <a:ext cx="2801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Model: /projectnb/bucbi/Kathakoli/model3.pth</a:t>
            </a:r>
            <a:endParaRPr>
              <a:latin typeface="Roboto"/>
              <a:ea typeface="Roboto"/>
              <a:cs typeface="Roboto"/>
              <a:sym typeface="Roboto"/>
            </a:endParaRPr>
          </a:p>
        </p:txBody>
      </p:sp>
      <p:sp>
        <p:nvSpPr>
          <p:cNvPr id="142" name="Google Shape;142;p24"/>
          <p:cNvSpPr txBox="1"/>
          <p:nvPr/>
        </p:nvSpPr>
        <p:spPr>
          <a:xfrm>
            <a:off x="5698900" y="4829575"/>
            <a:ext cx="19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LOSS PLOT</a:t>
            </a:r>
            <a:endParaRPr>
              <a:latin typeface="Roboto"/>
              <a:ea typeface="Roboto"/>
              <a:cs typeface="Roboto"/>
              <a:sym typeface="Roboto"/>
            </a:endParaRPr>
          </a:p>
        </p:txBody>
      </p:sp>
      <p:pic>
        <p:nvPicPr>
          <p:cNvPr id="143" name="Google Shape;143;p24"/>
          <p:cNvPicPr preferRelativeResize="0"/>
          <p:nvPr/>
        </p:nvPicPr>
        <p:blipFill>
          <a:blip r:embed="rId3">
            <a:alphaModFix/>
          </a:blip>
          <a:stretch>
            <a:fillRect/>
          </a:stretch>
        </p:blipFill>
        <p:spPr>
          <a:xfrm>
            <a:off x="4069875" y="1429425"/>
            <a:ext cx="4533533" cy="3400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4(UMass_T1)</a:t>
            </a:r>
            <a:endParaRPr/>
          </a:p>
        </p:txBody>
      </p:sp>
      <p:sp>
        <p:nvSpPr>
          <p:cNvPr id="149" name="Google Shape;149;p25"/>
          <p:cNvSpPr txBox="1"/>
          <p:nvPr/>
        </p:nvSpPr>
        <p:spPr>
          <a:xfrm>
            <a:off x="375625" y="1727925"/>
            <a:ext cx="2801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Model: /projectnb/bucbi/Kathakoli/model4.pth</a:t>
            </a:r>
            <a:endParaRPr>
              <a:latin typeface="Roboto"/>
              <a:ea typeface="Roboto"/>
              <a:cs typeface="Roboto"/>
              <a:sym typeface="Roboto"/>
            </a:endParaRPr>
          </a:p>
        </p:txBody>
      </p:sp>
      <p:pic>
        <p:nvPicPr>
          <p:cNvPr id="150" name="Google Shape;150;p25"/>
          <p:cNvPicPr preferRelativeResize="0"/>
          <p:nvPr/>
        </p:nvPicPr>
        <p:blipFill>
          <a:blip r:embed="rId3">
            <a:alphaModFix/>
          </a:blip>
          <a:stretch>
            <a:fillRect/>
          </a:stretch>
        </p:blipFill>
        <p:spPr>
          <a:xfrm>
            <a:off x="3812075" y="1330700"/>
            <a:ext cx="4952101" cy="3714076"/>
          </a:xfrm>
          <a:prstGeom prst="rect">
            <a:avLst/>
          </a:prstGeom>
          <a:noFill/>
          <a:ln>
            <a:noFill/>
          </a:ln>
        </p:spPr>
      </p:pic>
      <p:sp>
        <p:nvSpPr>
          <p:cNvPr id="151" name="Google Shape;151;p25"/>
          <p:cNvSpPr txBox="1"/>
          <p:nvPr/>
        </p:nvSpPr>
        <p:spPr>
          <a:xfrm>
            <a:off x="5698900" y="4829575"/>
            <a:ext cx="19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LOSS PLOT</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FINAL(GW, HCP,ADNI,NACC,UMass)</a:t>
            </a:r>
            <a:endParaRPr/>
          </a:p>
        </p:txBody>
      </p:sp>
      <p:sp>
        <p:nvSpPr>
          <p:cNvPr id="157" name="Google Shape;157;p26"/>
          <p:cNvSpPr txBox="1"/>
          <p:nvPr/>
        </p:nvSpPr>
        <p:spPr>
          <a:xfrm>
            <a:off x="375625" y="1727925"/>
            <a:ext cx="2801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Model: /projectnb/bucbi/Kathakoli/modelfinal.pth</a:t>
            </a:r>
            <a:endParaRPr>
              <a:latin typeface="Roboto"/>
              <a:ea typeface="Roboto"/>
              <a:cs typeface="Roboto"/>
              <a:sym typeface="Roboto"/>
            </a:endParaRPr>
          </a:p>
        </p:txBody>
      </p:sp>
      <p:pic>
        <p:nvPicPr>
          <p:cNvPr id="158" name="Google Shape;158;p26"/>
          <p:cNvPicPr preferRelativeResize="0"/>
          <p:nvPr/>
        </p:nvPicPr>
        <p:blipFill>
          <a:blip r:embed="rId3">
            <a:alphaModFix/>
          </a:blip>
          <a:stretch>
            <a:fillRect/>
          </a:stretch>
        </p:blipFill>
        <p:spPr>
          <a:xfrm>
            <a:off x="3801350" y="1362875"/>
            <a:ext cx="4952101" cy="3714076"/>
          </a:xfrm>
          <a:prstGeom prst="rect">
            <a:avLst/>
          </a:prstGeom>
          <a:noFill/>
          <a:ln>
            <a:noFill/>
          </a:ln>
        </p:spPr>
      </p:pic>
      <p:sp>
        <p:nvSpPr>
          <p:cNvPr id="159" name="Google Shape;159;p26"/>
          <p:cNvSpPr txBox="1"/>
          <p:nvPr/>
        </p:nvSpPr>
        <p:spPr>
          <a:xfrm>
            <a:off x="5698900" y="4829575"/>
            <a:ext cx="19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LOSS PLOT</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FUSION(GW, HCP,ADNI,NACC,UMass)</a:t>
            </a:r>
            <a:endParaRPr/>
          </a:p>
        </p:txBody>
      </p:sp>
      <p:sp>
        <p:nvSpPr>
          <p:cNvPr id="165" name="Google Shape;165;p27"/>
          <p:cNvSpPr txBox="1"/>
          <p:nvPr/>
        </p:nvSpPr>
        <p:spPr>
          <a:xfrm>
            <a:off x="375625" y="1727925"/>
            <a:ext cx="2801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Model: /projectnb/bucbi/Kathakoli/modelfusonly.pth</a:t>
            </a:r>
            <a:endParaRPr>
              <a:latin typeface="Roboto"/>
              <a:ea typeface="Roboto"/>
              <a:cs typeface="Roboto"/>
              <a:sym typeface="Roboto"/>
            </a:endParaRPr>
          </a:p>
        </p:txBody>
      </p:sp>
      <p:sp>
        <p:nvSpPr>
          <p:cNvPr id="166" name="Google Shape;166;p27"/>
          <p:cNvSpPr txBox="1"/>
          <p:nvPr/>
        </p:nvSpPr>
        <p:spPr>
          <a:xfrm>
            <a:off x="5698900" y="4829575"/>
            <a:ext cx="19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LOSS PLOT</a:t>
            </a:r>
            <a:endParaRPr>
              <a:latin typeface="Roboto"/>
              <a:ea typeface="Roboto"/>
              <a:cs typeface="Roboto"/>
              <a:sym typeface="Roboto"/>
            </a:endParaRPr>
          </a:p>
        </p:txBody>
      </p:sp>
      <p:pic>
        <p:nvPicPr>
          <p:cNvPr id="167" name="Google Shape;167;p27"/>
          <p:cNvPicPr preferRelativeResize="0"/>
          <p:nvPr/>
        </p:nvPicPr>
        <p:blipFill>
          <a:blip r:embed="rId3">
            <a:alphaModFix/>
          </a:blip>
          <a:stretch>
            <a:fillRect/>
          </a:stretch>
        </p:blipFill>
        <p:spPr>
          <a:xfrm>
            <a:off x="3798600" y="1429425"/>
            <a:ext cx="4533533" cy="3400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 PLOTS</a:t>
            </a:r>
            <a:endParaRPr/>
          </a:p>
        </p:txBody>
      </p:sp>
      <p:sp>
        <p:nvSpPr>
          <p:cNvPr id="173" name="Google Shape;173;p28"/>
          <p:cNvSpPr txBox="1"/>
          <p:nvPr/>
        </p:nvSpPr>
        <p:spPr>
          <a:xfrm>
            <a:off x="313000" y="1345875"/>
            <a:ext cx="761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COGNITIVE NORMAL VS COGNITIVE NORMAL(NACC TRAINED MODEL)</a:t>
            </a:r>
            <a:endParaRPr>
              <a:latin typeface="Roboto"/>
              <a:ea typeface="Roboto"/>
              <a:cs typeface="Roboto"/>
              <a:sym typeface="Roboto"/>
            </a:endParaRPr>
          </a:p>
        </p:txBody>
      </p:sp>
      <p:pic>
        <p:nvPicPr>
          <p:cNvPr id="174" name="Google Shape;174;p28"/>
          <p:cNvPicPr preferRelativeResize="0"/>
          <p:nvPr/>
        </p:nvPicPr>
        <p:blipFill>
          <a:blip r:embed="rId3">
            <a:alphaModFix/>
          </a:blip>
          <a:stretch>
            <a:fillRect/>
          </a:stretch>
        </p:blipFill>
        <p:spPr>
          <a:xfrm>
            <a:off x="152400" y="1898475"/>
            <a:ext cx="4076301" cy="3057226"/>
          </a:xfrm>
          <a:prstGeom prst="rect">
            <a:avLst/>
          </a:prstGeom>
          <a:noFill/>
          <a:ln>
            <a:noFill/>
          </a:ln>
        </p:spPr>
      </p:pic>
      <p:pic>
        <p:nvPicPr>
          <p:cNvPr id="175" name="Google Shape;175;p28"/>
          <p:cNvPicPr preferRelativeResize="0"/>
          <p:nvPr/>
        </p:nvPicPr>
        <p:blipFill>
          <a:blip r:embed="rId4">
            <a:alphaModFix/>
          </a:blip>
          <a:stretch>
            <a:fillRect/>
          </a:stretch>
        </p:blipFill>
        <p:spPr>
          <a:xfrm>
            <a:off x="4381101" y="1898475"/>
            <a:ext cx="4123501" cy="30926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 PLOTS</a:t>
            </a:r>
            <a:endParaRPr/>
          </a:p>
        </p:txBody>
      </p:sp>
      <p:sp>
        <p:nvSpPr>
          <p:cNvPr id="181" name="Google Shape;181;p29"/>
          <p:cNvSpPr txBox="1"/>
          <p:nvPr/>
        </p:nvSpPr>
        <p:spPr>
          <a:xfrm>
            <a:off x="313000" y="1345875"/>
            <a:ext cx="761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COGNITIVE NORMAL VS COGNITIVE NORMAL(ALL TRAINED MODEL)</a:t>
            </a:r>
            <a:endParaRPr>
              <a:latin typeface="Roboto"/>
              <a:ea typeface="Roboto"/>
              <a:cs typeface="Roboto"/>
              <a:sym typeface="Roboto"/>
            </a:endParaRPr>
          </a:p>
        </p:txBody>
      </p:sp>
      <p:pic>
        <p:nvPicPr>
          <p:cNvPr id="182" name="Google Shape;182;p29"/>
          <p:cNvPicPr preferRelativeResize="0"/>
          <p:nvPr/>
        </p:nvPicPr>
        <p:blipFill>
          <a:blip r:embed="rId3">
            <a:alphaModFix/>
          </a:blip>
          <a:stretch>
            <a:fillRect/>
          </a:stretch>
        </p:blipFill>
        <p:spPr>
          <a:xfrm>
            <a:off x="152400" y="1898475"/>
            <a:ext cx="4123501" cy="3092626"/>
          </a:xfrm>
          <a:prstGeom prst="rect">
            <a:avLst/>
          </a:prstGeom>
          <a:noFill/>
          <a:ln>
            <a:noFill/>
          </a:ln>
        </p:spPr>
      </p:pic>
      <p:pic>
        <p:nvPicPr>
          <p:cNvPr id="183" name="Google Shape;183;p29"/>
          <p:cNvPicPr preferRelativeResize="0"/>
          <p:nvPr/>
        </p:nvPicPr>
        <p:blipFill>
          <a:blip r:embed="rId4">
            <a:alphaModFix/>
          </a:blip>
          <a:stretch>
            <a:fillRect/>
          </a:stretch>
        </p:blipFill>
        <p:spPr>
          <a:xfrm>
            <a:off x="4428301" y="1898475"/>
            <a:ext cx="4123501" cy="30926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 PLOTS</a:t>
            </a:r>
            <a:endParaRPr/>
          </a:p>
        </p:txBody>
      </p:sp>
      <p:sp>
        <p:nvSpPr>
          <p:cNvPr id="189" name="Google Shape;189;p30"/>
          <p:cNvSpPr txBox="1"/>
          <p:nvPr/>
        </p:nvSpPr>
        <p:spPr>
          <a:xfrm>
            <a:off x="313000" y="1345875"/>
            <a:ext cx="761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COGNITIVE NORMAL VS GULF WAR(ALL TRAINED MODEL)</a:t>
            </a:r>
            <a:endParaRPr>
              <a:latin typeface="Roboto"/>
              <a:ea typeface="Roboto"/>
              <a:cs typeface="Roboto"/>
              <a:sym typeface="Roboto"/>
            </a:endParaRPr>
          </a:p>
        </p:txBody>
      </p:sp>
      <p:pic>
        <p:nvPicPr>
          <p:cNvPr id="190" name="Google Shape;190;p30"/>
          <p:cNvPicPr preferRelativeResize="0"/>
          <p:nvPr/>
        </p:nvPicPr>
        <p:blipFill>
          <a:blip r:embed="rId3">
            <a:alphaModFix/>
          </a:blip>
          <a:stretch>
            <a:fillRect/>
          </a:stretch>
        </p:blipFill>
        <p:spPr>
          <a:xfrm>
            <a:off x="152400" y="1898475"/>
            <a:ext cx="4123501" cy="3092626"/>
          </a:xfrm>
          <a:prstGeom prst="rect">
            <a:avLst/>
          </a:prstGeom>
          <a:noFill/>
          <a:ln>
            <a:noFill/>
          </a:ln>
        </p:spPr>
      </p:pic>
      <p:pic>
        <p:nvPicPr>
          <p:cNvPr id="191" name="Google Shape;191;p30"/>
          <p:cNvPicPr preferRelativeResize="0"/>
          <p:nvPr/>
        </p:nvPicPr>
        <p:blipFill>
          <a:blip r:embed="rId4">
            <a:alphaModFix/>
          </a:blip>
          <a:stretch>
            <a:fillRect/>
          </a:stretch>
        </p:blipFill>
        <p:spPr>
          <a:xfrm>
            <a:off x="4428301" y="1898475"/>
            <a:ext cx="4123501" cy="30926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 PLOTS</a:t>
            </a:r>
            <a:endParaRPr/>
          </a:p>
        </p:txBody>
      </p:sp>
      <p:sp>
        <p:nvSpPr>
          <p:cNvPr id="197" name="Google Shape;197;p31"/>
          <p:cNvSpPr txBox="1"/>
          <p:nvPr/>
        </p:nvSpPr>
        <p:spPr>
          <a:xfrm>
            <a:off x="313000" y="1345875"/>
            <a:ext cx="761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COGNITIVE NORMAL VS COGNITIVE NORMAL(FUS TRAINED MODEL)</a:t>
            </a:r>
            <a:endParaRPr>
              <a:latin typeface="Roboto"/>
              <a:ea typeface="Roboto"/>
              <a:cs typeface="Roboto"/>
              <a:sym typeface="Roboto"/>
            </a:endParaRPr>
          </a:p>
        </p:txBody>
      </p:sp>
      <p:pic>
        <p:nvPicPr>
          <p:cNvPr id="198" name="Google Shape;198;p31"/>
          <p:cNvPicPr preferRelativeResize="0"/>
          <p:nvPr/>
        </p:nvPicPr>
        <p:blipFill>
          <a:blip r:embed="rId3">
            <a:alphaModFix/>
          </a:blip>
          <a:stretch>
            <a:fillRect/>
          </a:stretch>
        </p:blipFill>
        <p:spPr>
          <a:xfrm>
            <a:off x="152400" y="1898475"/>
            <a:ext cx="4123501" cy="3092626"/>
          </a:xfrm>
          <a:prstGeom prst="rect">
            <a:avLst/>
          </a:prstGeom>
          <a:noFill/>
          <a:ln>
            <a:noFill/>
          </a:ln>
        </p:spPr>
      </p:pic>
      <p:pic>
        <p:nvPicPr>
          <p:cNvPr id="199" name="Google Shape;199;p31"/>
          <p:cNvPicPr preferRelativeResize="0"/>
          <p:nvPr/>
        </p:nvPicPr>
        <p:blipFill>
          <a:blip r:embed="rId4">
            <a:alphaModFix/>
          </a:blip>
          <a:stretch>
            <a:fillRect/>
          </a:stretch>
        </p:blipFill>
        <p:spPr>
          <a:xfrm>
            <a:off x="4428301" y="1898475"/>
            <a:ext cx="4123501" cy="30926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PREPROCESSING</a:t>
            </a:r>
            <a:endParaRPr/>
          </a:p>
        </p:txBody>
      </p:sp>
      <p:sp>
        <p:nvSpPr>
          <p:cNvPr id="71" name="Google Shape;71;p14"/>
          <p:cNvSpPr txBox="1"/>
          <p:nvPr/>
        </p:nvSpPr>
        <p:spPr>
          <a:xfrm>
            <a:off x="150250" y="1373750"/>
            <a:ext cx="645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Input List Excel: /projectnb/bucbi/Kathakoli/Input List.xlsx</a:t>
            </a:r>
            <a:endParaRPr>
              <a:latin typeface="Roboto"/>
              <a:ea typeface="Roboto"/>
              <a:cs typeface="Roboto"/>
              <a:sym typeface="Roboto"/>
            </a:endParaRPr>
          </a:p>
        </p:txBody>
      </p:sp>
      <p:sp>
        <p:nvSpPr>
          <p:cNvPr id="72" name="Google Shape;72;p14"/>
          <p:cNvSpPr txBox="1"/>
          <p:nvPr/>
        </p:nvSpPr>
        <p:spPr>
          <a:xfrm>
            <a:off x="225375" y="1813775"/>
            <a:ext cx="30159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Input List:</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Gulf_war_T1_T2: input_list_gwt1t2</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GW_session2: input_List_GW2</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GW_Alabama: : input_list_albama</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GW_UCSF: input_list_ucsf</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GW_Georgetown: input_list_g</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ADNI1_CN: inputlistadni1</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ADNI2_CN: inputlistadni2</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NACC_T1: input_list_NACC</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HCP_T1: input_list_HCP</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UMass_T1: input_list_UMass</a:t>
            </a:r>
            <a:endParaRPr>
              <a:latin typeface="Roboto"/>
              <a:ea typeface="Roboto"/>
              <a:cs typeface="Roboto"/>
              <a:sym typeface="Roboto"/>
            </a:endParaRPr>
          </a:p>
        </p:txBody>
      </p:sp>
      <p:sp>
        <p:nvSpPr>
          <p:cNvPr id="73" name="Google Shape;73;p14"/>
          <p:cNvSpPr txBox="1"/>
          <p:nvPr/>
        </p:nvSpPr>
        <p:spPr>
          <a:xfrm>
            <a:off x="4153425" y="1931825"/>
            <a:ext cx="3219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Scripts: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Skull Stripping: script.py</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Linear Registration: flirt.py</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Binary Mask: mask.py</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Ravens Map: ravens.py</a:t>
            </a:r>
            <a:endParaRPr>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 PLOTS</a:t>
            </a:r>
            <a:endParaRPr/>
          </a:p>
        </p:txBody>
      </p:sp>
      <p:sp>
        <p:nvSpPr>
          <p:cNvPr id="205" name="Google Shape;205;p32"/>
          <p:cNvSpPr txBox="1"/>
          <p:nvPr/>
        </p:nvSpPr>
        <p:spPr>
          <a:xfrm>
            <a:off x="313000" y="1345875"/>
            <a:ext cx="761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COGNITIVE NORMAL VS GULF WAR(FUS TRAINED MODEL)</a:t>
            </a:r>
            <a:endParaRPr>
              <a:latin typeface="Roboto"/>
              <a:ea typeface="Roboto"/>
              <a:cs typeface="Roboto"/>
              <a:sym typeface="Roboto"/>
            </a:endParaRPr>
          </a:p>
        </p:txBody>
      </p:sp>
      <p:pic>
        <p:nvPicPr>
          <p:cNvPr id="206" name="Google Shape;206;p32"/>
          <p:cNvPicPr preferRelativeResize="0"/>
          <p:nvPr/>
        </p:nvPicPr>
        <p:blipFill>
          <a:blip r:embed="rId3">
            <a:alphaModFix/>
          </a:blip>
          <a:stretch>
            <a:fillRect/>
          </a:stretch>
        </p:blipFill>
        <p:spPr>
          <a:xfrm>
            <a:off x="152400" y="1898475"/>
            <a:ext cx="4123501" cy="3092626"/>
          </a:xfrm>
          <a:prstGeom prst="rect">
            <a:avLst/>
          </a:prstGeom>
          <a:noFill/>
          <a:ln>
            <a:noFill/>
          </a:ln>
        </p:spPr>
      </p:pic>
      <p:pic>
        <p:nvPicPr>
          <p:cNvPr id="207" name="Google Shape;207;p32"/>
          <p:cNvPicPr preferRelativeResize="0"/>
          <p:nvPr/>
        </p:nvPicPr>
        <p:blipFill>
          <a:blip r:embed="rId4">
            <a:alphaModFix/>
          </a:blip>
          <a:stretch>
            <a:fillRect/>
          </a:stretch>
        </p:blipFill>
        <p:spPr>
          <a:xfrm>
            <a:off x="4428301" y="1898475"/>
            <a:ext cx="4123501" cy="30926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a:t>
            </a:r>
            <a:endParaRPr/>
          </a:p>
        </p:txBody>
      </p:sp>
      <p:sp>
        <p:nvSpPr>
          <p:cNvPr id="213" name="Google Shape;213;p33"/>
          <p:cNvSpPr txBox="1"/>
          <p:nvPr/>
        </p:nvSpPr>
        <p:spPr>
          <a:xfrm>
            <a:off x="423925" y="1817725"/>
            <a:ext cx="82962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The data we currently have is restricted age group data(20-100). The data they used had all possible patients ages from 0-97 years. </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highlight>
                  <a:srgbClr val="EA9999"/>
                </a:highlight>
                <a:latin typeface="Roboto"/>
                <a:ea typeface="Roboto"/>
                <a:cs typeface="Roboto"/>
                <a:sym typeface="Roboto"/>
              </a:rPr>
              <a:t>They have used N4 bias correction and FOV normalisation. Doing the same might improve our model performance.</a:t>
            </a:r>
            <a:endParaRPr>
              <a:highlight>
                <a:srgbClr val="EA9999"/>
              </a:highlight>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highlight>
                  <a:srgbClr val="EA9999"/>
                </a:highlight>
                <a:latin typeface="Roboto"/>
                <a:ea typeface="Roboto"/>
                <a:cs typeface="Roboto"/>
                <a:sym typeface="Roboto"/>
              </a:rPr>
              <a:t>FiANet uses 64,64,64 image so our image is resized to that. That might have resulted in some data loss. Cropping ROI might help in the process.</a:t>
            </a:r>
            <a:endParaRPr>
              <a:highlight>
                <a:srgbClr val="EA9999"/>
              </a:highlight>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They had around 11000 training data and could perform good performance with 0.0001 LR and 25 epochs. Our data has only 4000 training points with GW patients. The learning rate was hence kept 0.001 ad the experiment was performed for more number of epochs.</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The data is biased more to higher aged people including 100 years of age.</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highlight>
                  <a:srgbClr val="EA9999"/>
                </a:highlight>
                <a:latin typeface="Roboto"/>
                <a:ea typeface="Roboto"/>
                <a:cs typeface="Roboto"/>
                <a:sym typeface="Roboto"/>
              </a:rPr>
              <a:t>Our data is taken from different experiments, they had consistent data from the same setup.</a:t>
            </a:r>
            <a:endParaRPr>
              <a:highlight>
                <a:srgbClr val="EA9999"/>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WORK TO BE DONE</a:t>
            </a:r>
            <a:endParaRPr/>
          </a:p>
        </p:txBody>
      </p:sp>
      <p:sp>
        <p:nvSpPr>
          <p:cNvPr id="219" name="Google Shape;219;p34"/>
          <p:cNvSpPr txBox="1"/>
          <p:nvPr/>
        </p:nvSpPr>
        <p:spPr>
          <a:xfrm>
            <a:off x="300975" y="1533550"/>
            <a:ext cx="75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20" name="Google Shape;220;p34"/>
          <p:cNvSpPr txBox="1"/>
          <p:nvPr/>
        </p:nvSpPr>
        <p:spPr>
          <a:xfrm>
            <a:off x="408475" y="1533550"/>
            <a:ext cx="8327100" cy="31092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Roboto"/>
              <a:buAutoNum type="arabicPeriod"/>
            </a:pPr>
            <a:r>
              <a:rPr lang="en" sz="1900">
                <a:highlight>
                  <a:srgbClr val="EA9999"/>
                </a:highlight>
                <a:latin typeface="Roboto"/>
                <a:ea typeface="Roboto"/>
                <a:cs typeface="Roboto"/>
                <a:sym typeface="Roboto"/>
              </a:rPr>
              <a:t>Train</a:t>
            </a:r>
            <a:r>
              <a:rPr lang="en" sz="1900">
                <a:highlight>
                  <a:srgbClr val="EA9999"/>
                </a:highlight>
                <a:latin typeface="Roboto"/>
                <a:ea typeface="Roboto"/>
                <a:cs typeface="Roboto"/>
                <a:sym typeface="Roboto"/>
              </a:rPr>
              <a:t> a final model with UMass, NACC, ADNI, HCP.(Monday)</a:t>
            </a:r>
            <a:endParaRPr sz="1900">
              <a:highlight>
                <a:srgbClr val="EA9999"/>
              </a:highlight>
              <a:latin typeface="Roboto"/>
              <a:ea typeface="Roboto"/>
              <a:cs typeface="Roboto"/>
              <a:sym typeface="Roboto"/>
            </a:endParaRPr>
          </a:p>
          <a:p>
            <a:pPr indent="-349250" lvl="0" marL="457200" rtl="0" algn="l">
              <a:spcBef>
                <a:spcPts val="0"/>
              </a:spcBef>
              <a:spcAft>
                <a:spcPts val="0"/>
              </a:spcAft>
              <a:buSzPts val="1900"/>
              <a:buFont typeface="Roboto"/>
              <a:buAutoNum type="arabicPeriod"/>
            </a:pPr>
            <a:r>
              <a:rPr lang="en" sz="1900">
                <a:latin typeface="Roboto"/>
                <a:ea typeface="Roboto"/>
                <a:cs typeface="Roboto"/>
                <a:sym typeface="Roboto"/>
              </a:rPr>
              <a:t>Use a LR scheduler to choose the </a:t>
            </a:r>
            <a:r>
              <a:rPr lang="en" sz="1900">
                <a:latin typeface="Roboto"/>
                <a:ea typeface="Roboto"/>
                <a:cs typeface="Roboto"/>
                <a:sym typeface="Roboto"/>
              </a:rPr>
              <a:t>best</a:t>
            </a:r>
            <a:r>
              <a:rPr lang="en" sz="1900">
                <a:latin typeface="Roboto"/>
                <a:ea typeface="Roboto"/>
                <a:cs typeface="Roboto"/>
                <a:sym typeface="Roboto"/>
              </a:rPr>
              <a:t> LR throughout.</a:t>
            </a:r>
            <a:endParaRPr sz="1900">
              <a:latin typeface="Roboto"/>
              <a:ea typeface="Roboto"/>
              <a:cs typeface="Roboto"/>
              <a:sym typeface="Roboto"/>
            </a:endParaRPr>
          </a:p>
          <a:p>
            <a:pPr indent="-349250" lvl="0" marL="457200" rtl="0" algn="l">
              <a:spcBef>
                <a:spcPts val="0"/>
              </a:spcBef>
              <a:spcAft>
                <a:spcPts val="0"/>
              </a:spcAft>
              <a:buSzPts val="1900"/>
              <a:buFont typeface="Roboto"/>
              <a:buAutoNum type="arabicPeriod"/>
            </a:pPr>
            <a:r>
              <a:rPr lang="en" sz="1900">
                <a:highlight>
                  <a:srgbClr val="EA9999"/>
                </a:highlight>
                <a:latin typeface="Roboto"/>
                <a:ea typeface="Roboto"/>
                <a:cs typeface="Roboto"/>
                <a:sym typeface="Roboto"/>
              </a:rPr>
              <a:t>Use only fusion channel for the loss and not the summation of individual outputs and fusion output.</a:t>
            </a:r>
            <a:endParaRPr sz="1900">
              <a:highlight>
                <a:srgbClr val="EA9999"/>
              </a:highlight>
              <a:latin typeface="Roboto"/>
              <a:ea typeface="Roboto"/>
              <a:cs typeface="Roboto"/>
              <a:sym typeface="Roboto"/>
            </a:endParaRPr>
          </a:p>
          <a:p>
            <a:pPr indent="-349250" lvl="0" marL="457200" rtl="0" algn="l">
              <a:spcBef>
                <a:spcPts val="0"/>
              </a:spcBef>
              <a:spcAft>
                <a:spcPts val="0"/>
              </a:spcAft>
              <a:buSzPts val="1900"/>
              <a:buFont typeface="Roboto"/>
              <a:buAutoNum type="arabicPeriod"/>
            </a:pPr>
            <a:r>
              <a:rPr lang="en" sz="1900">
                <a:latin typeface="Roboto"/>
                <a:ea typeface="Roboto"/>
                <a:cs typeface="Roboto"/>
                <a:sym typeface="Roboto"/>
              </a:rPr>
              <a:t>Once, the loss is significantly less while training , use cross-validation and CS for evaluation.</a:t>
            </a:r>
            <a:endParaRPr sz="1900">
              <a:latin typeface="Roboto"/>
              <a:ea typeface="Roboto"/>
              <a:cs typeface="Roboto"/>
              <a:sym typeface="Roboto"/>
            </a:endParaRPr>
          </a:p>
          <a:p>
            <a:pPr indent="-349250" lvl="0" marL="457200" rtl="0" algn="l">
              <a:spcBef>
                <a:spcPts val="0"/>
              </a:spcBef>
              <a:spcAft>
                <a:spcPts val="0"/>
              </a:spcAft>
              <a:buSzPts val="1900"/>
              <a:buFont typeface="Roboto"/>
              <a:buAutoNum type="arabicPeriod"/>
            </a:pPr>
            <a:r>
              <a:rPr lang="en" sz="1900">
                <a:latin typeface="Roboto"/>
                <a:ea typeface="Roboto"/>
                <a:cs typeface="Roboto"/>
                <a:sym typeface="Roboto"/>
              </a:rPr>
              <a:t>Segment the brain parts and train the same model for region wise analysis.</a:t>
            </a:r>
            <a:endParaRPr sz="1900">
              <a:latin typeface="Roboto"/>
              <a:ea typeface="Roboto"/>
              <a:cs typeface="Roboto"/>
              <a:sym typeface="Roboto"/>
            </a:endParaRPr>
          </a:p>
          <a:p>
            <a:pPr indent="-349250" lvl="0" marL="457200" rtl="0" algn="l">
              <a:spcBef>
                <a:spcPts val="0"/>
              </a:spcBef>
              <a:spcAft>
                <a:spcPts val="0"/>
              </a:spcAft>
              <a:buSzPts val="1900"/>
              <a:buFont typeface="Roboto"/>
              <a:buAutoNum type="arabicPeriod"/>
            </a:pPr>
            <a:r>
              <a:rPr lang="en" sz="1900">
                <a:latin typeface="Roboto"/>
                <a:ea typeface="Roboto"/>
                <a:cs typeface="Roboto"/>
                <a:sym typeface="Roboto"/>
              </a:rPr>
              <a:t>Correlation between each channel and the current age </a:t>
            </a:r>
            <a:endParaRPr sz="1900">
              <a:latin typeface="Roboto"/>
              <a:ea typeface="Roboto"/>
              <a:cs typeface="Roboto"/>
              <a:sym typeface="Roboto"/>
            </a:endParaRPr>
          </a:p>
          <a:p>
            <a:pPr indent="-349250" lvl="0" marL="457200" rtl="0" algn="l">
              <a:spcBef>
                <a:spcPts val="0"/>
              </a:spcBef>
              <a:spcAft>
                <a:spcPts val="0"/>
              </a:spcAft>
              <a:buSzPts val="1900"/>
              <a:buFont typeface="Roboto"/>
              <a:buAutoNum type="arabicPeriod"/>
            </a:pPr>
            <a:r>
              <a:rPr lang="en" sz="1900">
                <a:latin typeface="Roboto"/>
                <a:ea typeface="Roboto"/>
                <a:cs typeface="Roboto"/>
                <a:sym typeface="Roboto"/>
              </a:rPr>
              <a:t>Correlation changes with each model</a:t>
            </a:r>
            <a:endParaRPr sz="19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443350" y="2694300"/>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SEGMEN</a:t>
            </a:r>
            <a:r>
              <a:rPr lang="en">
                <a:solidFill>
                  <a:schemeClr val="dk1"/>
                </a:solidFill>
              </a:rPr>
              <a:t>SEGMENTED BRAIN RESULT</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BRAIN SEGMENTATION(Intensity Maps)</a:t>
            </a:r>
            <a:endParaRPr/>
          </a:p>
        </p:txBody>
      </p:sp>
      <p:sp>
        <p:nvSpPr>
          <p:cNvPr id="231" name="Google Shape;231;p36"/>
          <p:cNvSpPr txBox="1"/>
          <p:nvPr/>
        </p:nvSpPr>
        <p:spPr>
          <a:xfrm>
            <a:off x="7282050" y="3366850"/>
            <a:ext cx="1754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Color Coding</a:t>
            </a:r>
            <a:endParaRPr b="1">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Frontal: Red</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Temporal: Blue</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Occipital: Green</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Parietal: Yellow</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Limbic Sub-cortal: Light-blue</a:t>
            </a:r>
            <a:endParaRPr>
              <a:latin typeface="Roboto"/>
              <a:ea typeface="Roboto"/>
              <a:cs typeface="Roboto"/>
              <a:sym typeface="Roboto"/>
            </a:endParaRPr>
          </a:p>
        </p:txBody>
      </p:sp>
      <p:pic>
        <p:nvPicPr>
          <p:cNvPr id="232" name="Google Shape;232;p36"/>
          <p:cNvPicPr preferRelativeResize="0"/>
          <p:nvPr/>
        </p:nvPicPr>
        <p:blipFill>
          <a:blip r:embed="rId3">
            <a:alphaModFix/>
          </a:blip>
          <a:stretch>
            <a:fillRect/>
          </a:stretch>
        </p:blipFill>
        <p:spPr>
          <a:xfrm>
            <a:off x="87725" y="1315374"/>
            <a:ext cx="7194327" cy="37446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BRAIN SEGMENTATION(Ravens Maps)</a:t>
            </a:r>
            <a:endParaRPr/>
          </a:p>
        </p:txBody>
      </p:sp>
      <p:sp>
        <p:nvSpPr>
          <p:cNvPr id="238" name="Google Shape;238;p37"/>
          <p:cNvSpPr txBox="1"/>
          <p:nvPr/>
        </p:nvSpPr>
        <p:spPr>
          <a:xfrm>
            <a:off x="7282050" y="3366850"/>
            <a:ext cx="1754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Color Coding</a:t>
            </a:r>
            <a:endParaRPr b="1">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Frontal: Red</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Temporal: Blue</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Occipital: Green</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Parietal: Yellow</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Limbic Sub-cortal: Light-blue</a:t>
            </a:r>
            <a:endParaRPr>
              <a:latin typeface="Roboto"/>
              <a:ea typeface="Roboto"/>
              <a:cs typeface="Roboto"/>
              <a:sym typeface="Roboto"/>
            </a:endParaRPr>
          </a:p>
        </p:txBody>
      </p:sp>
      <p:pic>
        <p:nvPicPr>
          <p:cNvPr id="239" name="Google Shape;239;p37"/>
          <p:cNvPicPr preferRelativeResize="0"/>
          <p:nvPr/>
        </p:nvPicPr>
        <p:blipFill>
          <a:blip r:embed="rId3">
            <a:alphaModFix/>
          </a:blip>
          <a:stretch>
            <a:fillRect/>
          </a:stretch>
        </p:blipFill>
        <p:spPr>
          <a:xfrm>
            <a:off x="108550" y="1381075"/>
            <a:ext cx="7228349" cy="37624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p:nvPr/>
        </p:nvSpPr>
        <p:spPr>
          <a:xfrm>
            <a:off x="570275" y="1864375"/>
            <a:ext cx="7973100" cy="91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Merriweather"/>
                <a:ea typeface="Merriweather"/>
                <a:cs typeface="Merriweather"/>
                <a:sym typeface="Merriweather"/>
              </a:rPr>
              <a:t>CORRELATION AND OBSERVATION PLOTS FOR UNFILTERED DATA</a:t>
            </a:r>
            <a:endParaRPr sz="1800">
              <a:solidFill>
                <a:schemeClr val="lt1"/>
              </a:solidFill>
              <a:latin typeface="Merriweather"/>
              <a:ea typeface="Merriweather"/>
              <a:cs typeface="Merriweather"/>
              <a:sym typeface="Merriweathe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213025" y="1499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 RESULTS</a:t>
            </a:r>
            <a:endParaRPr/>
          </a:p>
        </p:txBody>
      </p:sp>
      <p:sp>
        <p:nvSpPr>
          <p:cNvPr id="250" name="Google Shape;250;p39"/>
          <p:cNvSpPr txBox="1"/>
          <p:nvPr/>
        </p:nvSpPr>
        <p:spPr>
          <a:xfrm>
            <a:off x="307075" y="723825"/>
            <a:ext cx="24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Frontal</a:t>
            </a:r>
            <a:r>
              <a:rPr lang="en">
                <a:solidFill>
                  <a:schemeClr val="lt1"/>
                </a:solidFill>
                <a:latin typeface="Roboto"/>
                <a:ea typeface="Roboto"/>
                <a:cs typeface="Roboto"/>
                <a:sym typeface="Roboto"/>
              </a:rPr>
              <a:t> Lobe</a:t>
            </a:r>
            <a:endParaRPr>
              <a:solidFill>
                <a:schemeClr val="lt1"/>
              </a:solidFill>
              <a:latin typeface="Roboto"/>
              <a:ea typeface="Roboto"/>
              <a:cs typeface="Roboto"/>
              <a:sym typeface="Roboto"/>
            </a:endParaRPr>
          </a:p>
        </p:txBody>
      </p:sp>
      <p:sp>
        <p:nvSpPr>
          <p:cNvPr id="251" name="Google Shape;251;p39"/>
          <p:cNvSpPr txBox="1"/>
          <p:nvPr/>
        </p:nvSpPr>
        <p:spPr>
          <a:xfrm>
            <a:off x="5263438" y="4352750"/>
            <a:ext cx="368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Number of observations</a:t>
            </a:r>
            <a:endParaRPr>
              <a:latin typeface="Roboto"/>
              <a:ea typeface="Roboto"/>
              <a:cs typeface="Roboto"/>
              <a:sym typeface="Roboto"/>
            </a:endParaRPr>
          </a:p>
        </p:txBody>
      </p:sp>
      <p:sp>
        <p:nvSpPr>
          <p:cNvPr id="252" name="Google Shape;252;p39"/>
          <p:cNvSpPr txBox="1"/>
          <p:nvPr/>
        </p:nvSpPr>
        <p:spPr>
          <a:xfrm>
            <a:off x="4484250" y="1546313"/>
            <a:ext cx="175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Brain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Age</a:t>
            </a:r>
            <a:endParaRPr>
              <a:latin typeface="Roboto"/>
              <a:ea typeface="Roboto"/>
              <a:cs typeface="Roboto"/>
              <a:sym typeface="Roboto"/>
            </a:endParaRPr>
          </a:p>
        </p:txBody>
      </p:sp>
      <p:sp>
        <p:nvSpPr>
          <p:cNvPr id="253" name="Google Shape;253;p39"/>
          <p:cNvSpPr txBox="1"/>
          <p:nvPr/>
        </p:nvSpPr>
        <p:spPr>
          <a:xfrm>
            <a:off x="8247150" y="1650425"/>
            <a:ext cx="1052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Green: Original Age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Red: Predicted Age</a:t>
            </a:r>
            <a:endParaRPr>
              <a:latin typeface="Roboto"/>
              <a:ea typeface="Roboto"/>
              <a:cs typeface="Roboto"/>
              <a:sym typeface="Roboto"/>
            </a:endParaRPr>
          </a:p>
        </p:txBody>
      </p:sp>
      <p:pic>
        <p:nvPicPr>
          <p:cNvPr id="254" name="Google Shape;254;p39"/>
          <p:cNvPicPr preferRelativeResize="0"/>
          <p:nvPr/>
        </p:nvPicPr>
        <p:blipFill rotWithShape="1">
          <a:blip r:embed="rId3">
            <a:alphaModFix/>
          </a:blip>
          <a:srcRect b="5437" l="6095" r="6575" t="7696"/>
          <a:stretch/>
        </p:blipFill>
        <p:spPr>
          <a:xfrm>
            <a:off x="4760125" y="1650425"/>
            <a:ext cx="3487026" cy="2601424"/>
          </a:xfrm>
          <a:prstGeom prst="rect">
            <a:avLst/>
          </a:prstGeom>
          <a:noFill/>
          <a:ln>
            <a:noFill/>
          </a:ln>
        </p:spPr>
      </p:pic>
      <p:pic>
        <p:nvPicPr>
          <p:cNvPr id="255" name="Google Shape;255;p39"/>
          <p:cNvPicPr preferRelativeResize="0"/>
          <p:nvPr/>
        </p:nvPicPr>
        <p:blipFill>
          <a:blip r:embed="rId4">
            <a:alphaModFix/>
          </a:blip>
          <a:stretch>
            <a:fillRect/>
          </a:stretch>
        </p:blipFill>
        <p:spPr>
          <a:xfrm>
            <a:off x="415600" y="1650425"/>
            <a:ext cx="3872374" cy="290428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213025" y="1499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 RESULTS</a:t>
            </a:r>
            <a:endParaRPr/>
          </a:p>
        </p:txBody>
      </p:sp>
      <p:sp>
        <p:nvSpPr>
          <p:cNvPr id="261" name="Google Shape;261;p40"/>
          <p:cNvSpPr txBox="1"/>
          <p:nvPr/>
        </p:nvSpPr>
        <p:spPr>
          <a:xfrm>
            <a:off x="307075" y="723825"/>
            <a:ext cx="24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Temporal Lobe</a:t>
            </a:r>
            <a:endParaRPr>
              <a:solidFill>
                <a:schemeClr val="lt1"/>
              </a:solidFill>
              <a:latin typeface="Roboto"/>
              <a:ea typeface="Roboto"/>
              <a:cs typeface="Roboto"/>
              <a:sym typeface="Roboto"/>
            </a:endParaRPr>
          </a:p>
        </p:txBody>
      </p:sp>
      <p:pic>
        <p:nvPicPr>
          <p:cNvPr id="262" name="Google Shape;262;p40"/>
          <p:cNvPicPr preferRelativeResize="0"/>
          <p:nvPr/>
        </p:nvPicPr>
        <p:blipFill rotWithShape="1">
          <a:blip r:embed="rId3">
            <a:alphaModFix/>
          </a:blip>
          <a:srcRect b="4758" l="6612" r="6491" t="8729"/>
          <a:stretch/>
        </p:blipFill>
        <p:spPr>
          <a:xfrm>
            <a:off x="4661425" y="1546325"/>
            <a:ext cx="3684901" cy="2751448"/>
          </a:xfrm>
          <a:prstGeom prst="rect">
            <a:avLst/>
          </a:prstGeom>
          <a:noFill/>
          <a:ln>
            <a:noFill/>
          </a:ln>
        </p:spPr>
      </p:pic>
      <p:sp>
        <p:nvSpPr>
          <p:cNvPr id="263" name="Google Shape;263;p40"/>
          <p:cNvSpPr txBox="1"/>
          <p:nvPr/>
        </p:nvSpPr>
        <p:spPr>
          <a:xfrm>
            <a:off x="5263438" y="4352750"/>
            <a:ext cx="368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Number of observations</a:t>
            </a:r>
            <a:endParaRPr>
              <a:latin typeface="Roboto"/>
              <a:ea typeface="Roboto"/>
              <a:cs typeface="Roboto"/>
              <a:sym typeface="Roboto"/>
            </a:endParaRPr>
          </a:p>
        </p:txBody>
      </p:sp>
      <p:sp>
        <p:nvSpPr>
          <p:cNvPr id="264" name="Google Shape;264;p40"/>
          <p:cNvSpPr txBox="1"/>
          <p:nvPr/>
        </p:nvSpPr>
        <p:spPr>
          <a:xfrm>
            <a:off x="4484250" y="1546313"/>
            <a:ext cx="175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Brain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Age</a:t>
            </a:r>
            <a:endParaRPr>
              <a:latin typeface="Roboto"/>
              <a:ea typeface="Roboto"/>
              <a:cs typeface="Roboto"/>
              <a:sym typeface="Roboto"/>
            </a:endParaRPr>
          </a:p>
        </p:txBody>
      </p:sp>
      <p:sp>
        <p:nvSpPr>
          <p:cNvPr id="265" name="Google Shape;265;p40"/>
          <p:cNvSpPr txBox="1"/>
          <p:nvPr/>
        </p:nvSpPr>
        <p:spPr>
          <a:xfrm>
            <a:off x="8247150" y="1650425"/>
            <a:ext cx="1052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Green: Original Age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Red: Predicted Age</a:t>
            </a:r>
            <a:endParaRPr>
              <a:latin typeface="Roboto"/>
              <a:ea typeface="Roboto"/>
              <a:cs typeface="Roboto"/>
              <a:sym typeface="Roboto"/>
            </a:endParaRPr>
          </a:p>
        </p:txBody>
      </p:sp>
      <p:pic>
        <p:nvPicPr>
          <p:cNvPr id="266" name="Google Shape;266;p40"/>
          <p:cNvPicPr preferRelativeResize="0"/>
          <p:nvPr/>
        </p:nvPicPr>
        <p:blipFill>
          <a:blip r:embed="rId4">
            <a:alphaModFix/>
          </a:blip>
          <a:stretch>
            <a:fillRect/>
          </a:stretch>
        </p:blipFill>
        <p:spPr>
          <a:xfrm>
            <a:off x="152400" y="1546325"/>
            <a:ext cx="4179450" cy="313458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1"/>
          <p:cNvSpPr txBox="1"/>
          <p:nvPr>
            <p:ph type="title"/>
          </p:nvPr>
        </p:nvSpPr>
        <p:spPr>
          <a:xfrm>
            <a:off x="213025" y="1499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 RESULTS</a:t>
            </a:r>
            <a:endParaRPr/>
          </a:p>
        </p:txBody>
      </p:sp>
      <p:sp>
        <p:nvSpPr>
          <p:cNvPr id="272" name="Google Shape;272;p41"/>
          <p:cNvSpPr txBox="1"/>
          <p:nvPr/>
        </p:nvSpPr>
        <p:spPr>
          <a:xfrm>
            <a:off x="307075" y="723825"/>
            <a:ext cx="24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Parietal</a:t>
            </a:r>
            <a:r>
              <a:rPr lang="en">
                <a:solidFill>
                  <a:schemeClr val="lt1"/>
                </a:solidFill>
                <a:latin typeface="Roboto"/>
                <a:ea typeface="Roboto"/>
                <a:cs typeface="Roboto"/>
                <a:sym typeface="Roboto"/>
              </a:rPr>
              <a:t> Lobe</a:t>
            </a:r>
            <a:endParaRPr>
              <a:solidFill>
                <a:schemeClr val="lt1"/>
              </a:solidFill>
              <a:latin typeface="Roboto"/>
              <a:ea typeface="Roboto"/>
              <a:cs typeface="Roboto"/>
              <a:sym typeface="Roboto"/>
            </a:endParaRPr>
          </a:p>
        </p:txBody>
      </p:sp>
      <p:sp>
        <p:nvSpPr>
          <p:cNvPr id="273" name="Google Shape;273;p41"/>
          <p:cNvSpPr txBox="1"/>
          <p:nvPr/>
        </p:nvSpPr>
        <p:spPr>
          <a:xfrm>
            <a:off x="5263438" y="4352750"/>
            <a:ext cx="368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Number of observations</a:t>
            </a:r>
            <a:endParaRPr>
              <a:latin typeface="Roboto"/>
              <a:ea typeface="Roboto"/>
              <a:cs typeface="Roboto"/>
              <a:sym typeface="Roboto"/>
            </a:endParaRPr>
          </a:p>
        </p:txBody>
      </p:sp>
      <p:sp>
        <p:nvSpPr>
          <p:cNvPr id="274" name="Google Shape;274;p41"/>
          <p:cNvSpPr txBox="1"/>
          <p:nvPr/>
        </p:nvSpPr>
        <p:spPr>
          <a:xfrm>
            <a:off x="4484250" y="1546313"/>
            <a:ext cx="175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Brain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Age</a:t>
            </a:r>
            <a:endParaRPr>
              <a:latin typeface="Roboto"/>
              <a:ea typeface="Roboto"/>
              <a:cs typeface="Roboto"/>
              <a:sym typeface="Roboto"/>
            </a:endParaRPr>
          </a:p>
        </p:txBody>
      </p:sp>
      <p:sp>
        <p:nvSpPr>
          <p:cNvPr id="275" name="Google Shape;275;p41"/>
          <p:cNvSpPr txBox="1"/>
          <p:nvPr/>
        </p:nvSpPr>
        <p:spPr>
          <a:xfrm>
            <a:off x="8247150" y="1650425"/>
            <a:ext cx="1052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Green: Original Age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Red: Predicted Age</a:t>
            </a:r>
            <a:endParaRPr>
              <a:latin typeface="Roboto"/>
              <a:ea typeface="Roboto"/>
              <a:cs typeface="Roboto"/>
              <a:sym typeface="Roboto"/>
            </a:endParaRPr>
          </a:p>
        </p:txBody>
      </p:sp>
      <p:pic>
        <p:nvPicPr>
          <p:cNvPr id="276" name="Google Shape;276;p41"/>
          <p:cNvPicPr preferRelativeResize="0"/>
          <p:nvPr/>
        </p:nvPicPr>
        <p:blipFill rotWithShape="1">
          <a:blip r:embed="rId3">
            <a:alphaModFix/>
          </a:blip>
          <a:srcRect b="6667" l="6768" r="7768" t="988"/>
          <a:stretch/>
        </p:blipFill>
        <p:spPr>
          <a:xfrm>
            <a:off x="4901025" y="1650425"/>
            <a:ext cx="3214125" cy="2604750"/>
          </a:xfrm>
          <a:prstGeom prst="rect">
            <a:avLst/>
          </a:prstGeom>
          <a:noFill/>
          <a:ln>
            <a:noFill/>
          </a:ln>
        </p:spPr>
      </p:pic>
      <p:pic>
        <p:nvPicPr>
          <p:cNvPr id="277" name="Google Shape;277;p41"/>
          <p:cNvPicPr preferRelativeResize="0"/>
          <p:nvPr/>
        </p:nvPicPr>
        <p:blipFill>
          <a:blip r:embed="rId4">
            <a:alphaModFix/>
          </a:blip>
          <a:stretch>
            <a:fillRect/>
          </a:stretch>
        </p:blipFill>
        <p:spPr>
          <a:xfrm>
            <a:off x="141425" y="1618375"/>
            <a:ext cx="4179450" cy="313458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PREPROCESSING STEPS</a:t>
            </a:r>
            <a:endParaRPr/>
          </a:p>
        </p:txBody>
      </p:sp>
      <p:pic>
        <p:nvPicPr>
          <p:cNvPr id="79" name="Google Shape;79;p15"/>
          <p:cNvPicPr preferRelativeResize="0"/>
          <p:nvPr/>
        </p:nvPicPr>
        <p:blipFill>
          <a:blip r:embed="rId3">
            <a:alphaModFix/>
          </a:blip>
          <a:stretch>
            <a:fillRect/>
          </a:stretch>
        </p:blipFill>
        <p:spPr>
          <a:xfrm>
            <a:off x="1460700" y="1459475"/>
            <a:ext cx="6222648" cy="3238950"/>
          </a:xfrm>
          <a:prstGeom prst="rect">
            <a:avLst/>
          </a:prstGeom>
          <a:noFill/>
          <a:ln>
            <a:noFill/>
          </a:ln>
        </p:spPr>
      </p:pic>
      <p:sp>
        <p:nvSpPr>
          <p:cNvPr id="80" name="Google Shape;80;p15"/>
          <p:cNvSpPr txBox="1"/>
          <p:nvPr/>
        </p:nvSpPr>
        <p:spPr>
          <a:xfrm>
            <a:off x="2575825" y="4698425"/>
            <a:ext cx="399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BRAIN WITH SKULL</a:t>
            </a:r>
            <a:endParaRPr>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2"/>
          <p:cNvSpPr txBox="1"/>
          <p:nvPr>
            <p:ph type="title"/>
          </p:nvPr>
        </p:nvSpPr>
        <p:spPr>
          <a:xfrm>
            <a:off x="213025" y="1499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 RESULTS</a:t>
            </a:r>
            <a:endParaRPr/>
          </a:p>
        </p:txBody>
      </p:sp>
      <p:sp>
        <p:nvSpPr>
          <p:cNvPr id="283" name="Google Shape;283;p42"/>
          <p:cNvSpPr txBox="1"/>
          <p:nvPr/>
        </p:nvSpPr>
        <p:spPr>
          <a:xfrm>
            <a:off x="307075" y="723825"/>
            <a:ext cx="24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Occipital</a:t>
            </a:r>
            <a:r>
              <a:rPr lang="en">
                <a:solidFill>
                  <a:schemeClr val="lt1"/>
                </a:solidFill>
                <a:latin typeface="Roboto"/>
                <a:ea typeface="Roboto"/>
                <a:cs typeface="Roboto"/>
                <a:sym typeface="Roboto"/>
              </a:rPr>
              <a:t> Lobe</a:t>
            </a:r>
            <a:endParaRPr>
              <a:solidFill>
                <a:schemeClr val="lt1"/>
              </a:solidFill>
              <a:latin typeface="Roboto"/>
              <a:ea typeface="Roboto"/>
              <a:cs typeface="Roboto"/>
              <a:sym typeface="Roboto"/>
            </a:endParaRPr>
          </a:p>
        </p:txBody>
      </p:sp>
      <p:sp>
        <p:nvSpPr>
          <p:cNvPr id="284" name="Google Shape;284;p42"/>
          <p:cNvSpPr txBox="1"/>
          <p:nvPr/>
        </p:nvSpPr>
        <p:spPr>
          <a:xfrm>
            <a:off x="5263438" y="4352750"/>
            <a:ext cx="368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Number of observations</a:t>
            </a:r>
            <a:endParaRPr>
              <a:latin typeface="Roboto"/>
              <a:ea typeface="Roboto"/>
              <a:cs typeface="Roboto"/>
              <a:sym typeface="Roboto"/>
            </a:endParaRPr>
          </a:p>
        </p:txBody>
      </p:sp>
      <p:sp>
        <p:nvSpPr>
          <p:cNvPr id="285" name="Google Shape;285;p42"/>
          <p:cNvSpPr txBox="1"/>
          <p:nvPr/>
        </p:nvSpPr>
        <p:spPr>
          <a:xfrm>
            <a:off x="4484250" y="1546313"/>
            <a:ext cx="175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Brain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Age</a:t>
            </a:r>
            <a:endParaRPr>
              <a:latin typeface="Roboto"/>
              <a:ea typeface="Roboto"/>
              <a:cs typeface="Roboto"/>
              <a:sym typeface="Roboto"/>
            </a:endParaRPr>
          </a:p>
        </p:txBody>
      </p:sp>
      <p:sp>
        <p:nvSpPr>
          <p:cNvPr id="286" name="Google Shape;286;p42"/>
          <p:cNvSpPr txBox="1"/>
          <p:nvPr/>
        </p:nvSpPr>
        <p:spPr>
          <a:xfrm>
            <a:off x="8247150" y="1650425"/>
            <a:ext cx="1052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Green: Original Age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Red: Predicted Age</a:t>
            </a:r>
            <a:endParaRPr>
              <a:latin typeface="Roboto"/>
              <a:ea typeface="Roboto"/>
              <a:cs typeface="Roboto"/>
              <a:sym typeface="Roboto"/>
            </a:endParaRPr>
          </a:p>
        </p:txBody>
      </p:sp>
      <p:pic>
        <p:nvPicPr>
          <p:cNvPr id="287" name="Google Shape;287;p42"/>
          <p:cNvPicPr preferRelativeResize="0"/>
          <p:nvPr/>
        </p:nvPicPr>
        <p:blipFill rotWithShape="1">
          <a:blip r:embed="rId3">
            <a:alphaModFix/>
          </a:blip>
          <a:srcRect b="4868" l="6092" r="6241" t="8038"/>
          <a:stretch/>
        </p:blipFill>
        <p:spPr>
          <a:xfrm>
            <a:off x="4782025" y="1694325"/>
            <a:ext cx="3465125" cy="2581940"/>
          </a:xfrm>
          <a:prstGeom prst="rect">
            <a:avLst/>
          </a:prstGeom>
          <a:noFill/>
          <a:ln>
            <a:noFill/>
          </a:ln>
        </p:spPr>
      </p:pic>
      <p:pic>
        <p:nvPicPr>
          <p:cNvPr id="288" name="Google Shape;288;p42"/>
          <p:cNvPicPr preferRelativeResize="0"/>
          <p:nvPr/>
        </p:nvPicPr>
        <p:blipFill>
          <a:blip r:embed="rId4">
            <a:alphaModFix/>
          </a:blip>
          <a:stretch>
            <a:fillRect/>
          </a:stretch>
        </p:blipFill>
        <p:spPr>
          <a:xfrm>
            <a:off x="182525" y="1546325"/>
            <a:ext cx="4179450" cy="313458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txBox="1"/>
          <p:nvPr>
            <p:ph type="title"/>
          </p:nvPr>
        </p:nvSpPr>
        <p:spPr>
          <a:xfrm>
            <a:off x="213025" y="1499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 RESULTS</a:t>
            </a:r>
            <a:endParaRPr/>
          </a:p>
        </p:txBody>
      </p:sp>
      <p:sp>
        <p:nvSpPr>
          <p:cNvPr id="294" name="Google Shape;294;p43"/>
          <p:cNvSpPr txBox="1"/>
          <p:nvPr/>
        </p:nvSpPr>
        <p:spPr>
          <a:xfrm>
            <a:off x="307075" y="723825"/>
            <a:ext cx="24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Limbic Subcortal Lobe</a:t>
            </a:r>
            <a:endParaRPr>
              <a:solidFill>
                <a:schemeClr val="lt1"/>
              </a:solidFill>
              <a:latin typeface="Roboto"/>
              <a:ea typeface="Roboto"/>
              <a:cs typeface="Roboto"/>
              <a:sym typeface="Roboto"/>
            </a:endParaRPr>
          </a:p>
        </p:txBody>
      </p:sp>
      <p:sp>
        <p:nvSpPr>
          <p:cNvPr id="295" name="Google Shape;295;p43"/>
          <p:cNvSpPr txBox="1"/>
          <p:nvPr/>
        </p:nvSpPr>
        <p:spPr>
          <a:xfrm>
            <a:off x="5263438" y="4352750"/>
            <a:ext cx="368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Number of observations</a:t>
            </a:r>
            <a:endParaRPr>
              <a:latin typeface="Roboto"/>
              <a:ea typeface="Roboto"/>
              <a:cs typeface="Roboto"/>
              <a:sym typeface="Roboto"/>
            </a:endParaRPr>
          </a:p>
        </p:txBody>
      </p:sp>
      <p:sp>
        <p:nvSpPr>
          <p:cNvPr id="296" name="Google Shape;296;p43"/>
          <p:cNvSpPr txBox="1"/>
          <p:nvPr/>
        </p:nvSpPr>
        <p:spPr>
          <a:xfrm>
            <a:off x="4484250" y="1546313"/>
            <a:ext cx="175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Brain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Age</a:t>
            </a:r>
            <a:endParaRPr>
              <a:latin typeface="Roboto"/>
              <a:ea typeface="Roboto"/>
              <a:cs typeface="Roboto"/>
              <a:sym typeface="Roboto"/>
            </a:endParaRPr>
          </a:p>
        </p:txBody>
      </p:sp>
      <p:sp>
        <p:nvSpPr>
          <p:cNvPr id="297" name="Google Shape;297;p43"/>
          <p:cNvSpPr txBox="1"/>
          <p:nvPr/>
        </p:nvSpPr>
        <p:spPr>
          <a:xfrm>
            <a:off x="8247150" y="1650425"/>
            <a:ext cx="1052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Green: Original Age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Red: Predicted Age</a:t>
            </a:r>
            <a:endParaRPr>
              <a:latin typeface="Roboto"/>
              <a:ea typeface="Roboto"/>
              <a:cs typeface="Roboto"/>
              <a:sym typeface="Roboto"/>
            </a:endParaRPr>
          </a:p>
        </p:txBody>
      </p:sp>
      <p:pic>
        <p:nvPicPr>
          <p:cNvPr id="298" name="Google Shape;298;p43"/>
          <p:cNvPicPr preferRelativeResize="0"/>
          <p:nvPr/>
        </p:nvPicPr>
        <p:blipFill rotWithShape="1">
          <a:blip r:embed="rId3">
            <a:alphaModFix/>
          </a:blip>
          <a:srcRect b="5259" l="5827" r="4934" t="10451"/>
          <a:stretch/>
        </p:blipFill>
        <p:spPr>
          <a:xfrm>
            <a:off x="4771075" y="1808225"/>
            <a:ext cx="3476075" cy="2462410"/>
          </a:xfrm>
          <a:prstGeom prst="rect">
            <a:avLst/>
          </a:prstGeom>
          <a:noFill/>
          <a:ln>
            <a:noFill/>
          </a:ln>
        </p:spPr>
      </p:pic>
      <p:pic>
        <p:nvPicPr>
          <p:cNvPr id="299" name="Google Shape;299;p43"/>
          <p:cNvPicPr preferRelativeResize="0"/>
          <p:nvPr/>
        </p:nvPicPr>
        <p:blipFill>
          <a:blip r:embed="rId4">
            <a:alphaModFix/>
          </a:blip>
          <a:stretch>
            <a:fillRect/>
          </a:stretch>
        </p:blipFill>
        <p:spPr>
          <a:xfrm>
            <a:off x="393675" y="1587288"/>
            <a:ext cx="3872374" cy="290428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4"/>
          <p:cNvSpPr/>
          <p:nvPr/>
        </p:nvSpPr>
        <p:spPr>
          <a:xfrm>
            <a:off x="910250" y="2006950"/>
            <a:ext cx="7479600" cy="91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Merriweather"/>
                <a:ea typeface="Merriweather"/>
                <a:cs typeface="Merriweather"/>
                <a:sym typeface="Merriweather"/>
              </a:rPr>
              <a:t>CORRELATION AND OBSERVATION PLOTS FOR FILTERED DATA</a:t>
            </a:r>
            <a:endParaRPr sz="1800">
              <a:solidFill>
                <a:schemeClr val="lt1"/>
              </a:solidFill>
              <a:latin typeface="Merriweather"/>
              <a:ea typeface="Merriweather"/>
              <a:cs typeface="Merriweather"/>
              <a:sym typeface="Merriweather"/>
            </a:endParaRPr>
          </a:p>
          <a:p>
            <a:pPr indent="0" lvl="0" marL="0" rtl="0" algn="l">
              <a:spcBef>
                <a:spcPts val="0"/>
              </a:spcBef>
              <a:spcAft>
                <a:spcPts val="0"/>
              </a:spcAft>
              <a:buNone/>
            </a:pPr>
            <a:r>
              <a:rPr lang="en" sz="1800">
                <a:solidFill>
                  <a:schemeClr val="lt1"/>
                </a:solidFill>
                <a:latin typeface="Merriweather"/>
                <a:ea typeface="Merriweather"/>
                <a:cs typeface="Merriweather"/>
                <a:sym typeface="Merriweather"/>
              </a:rPr>
              <a:t>( FUSION OUTPUT)</a:t>
            </a:r>
            <a:endParaRPr sz="1800">
              <a:solidFill>
                <a:schemeClr val="lt1"/>
              </a:solidFill>
              <a:latin typeface="Merriweather"/>
              <a:ea typeface="Merriweather"/>
              <a:cs typeface="Merriweather"/>
              <a:sym typeface="Merriweathe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5"/>
          <p:cNvSpPr txBox="1"/>
          <p:nvPr>
            <p:ph type="title"/>
          </p:nvPr>
        </p:nvSpPr>
        <p:spPr>
          <a:xfrm>
            <a:off x="213025" y="1499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 RESULTS</a:t>
            </a:r>
            <a:endParaRPr/>
          </a:p>
        </p:txBody>
      </p:sp>
      <p:sp>
        <p:nvSpPr>
          <p:cNvPr id="310" name="Google Shape;310;p45"/>
          <p:cNvSpPr txBox="1"/>
          <p:nvPr/>
        </p:nvSpPr>
        <p:spPr>
          <a:xfrm>
            <a:off x="307075" y="723825"/>
            <a:ext cx="24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Frontal Lobe</a:t>
            </a:r>
            <a:endParaRPr>
              <a:solidFill>
                <a:schemeClr val="lt1"/>
              </a:solidFill>
              <a:latin typeface="Roboto"/>
              <a:ea typeface="Roboto"/>
              <a:cs typeface="Roboto"/>
              <a:sym typeface="Roboto"/>
            </a:endParaRPr>
          </a:p>
        </p:txBody>
      </p:sp>
      <p:sp>
        <p:nvSpPr>
          <p:cNvPr id="311" name="Google Shape;311;p45"/>
          <p:cNvSpPr txBox="1"/>
          <p:nvPr/>
        </p:nvSpPr>
        <p:spPr>
          <a:xfrm>
            <a:off x="8247150" y="1650425"/>
            <a:ext cx="1052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Green: Original Age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Red: Predicted Age</a:t>
            </a:r>
            <a:endParaRPr>
              <a:latin typeface="Roboto"/>
              <a:ea typeface="Roboto"/>
              <a:cs typeface="Roboto"/>
              <a:sym typeface="Roboto"/>
            </a:endParaRPr>
          </a:p>
        </p:txBody>
      </p:sp>
      <p:pic>
        <p:nvPicPr>
          <p:cNvPr id="312" name="Google Shape;312;p45"/>
          <p:cNvPicPr preferRelativeResize="0"/>
          <p:nvPr/>
        </p:nvPicPr>
        <p:blipFill>
          <a:blip r:embed="rId3">
            <a:alphaModFix/>
          </a:blip>
          <a:stretch>
            <a:fillRect/>
          </a:stretch>
        </p:blipFill>
        <p:spPr>
          <a:xfrm>
            <a:off x="4440374" y="1732175"/>
            <a:ext cx="3654376" cy="2740782"/>
          </a:xfrm>
          <a:prstGeom prst="rect">
            <a:avLst/>
          </a:prstGeom>
          <a:noFill/>
          <a:ln>
            <a:noFill/>
          </a:ln>
        </p:spPr>
      </p:pic>
      <p:pic>
        <p:nvPicPr>
          <p:cNvPr id="313" name="Google Shape;313;p45"/>
          <p:cNvPicPr preferRelativeResize="0"/>
          <p:nvPr/>
        </p:nvPicPr>
        <p:blipFill>
          <a:blip r:embed="rId4">
            <a:alphaModFix/>
          </a:blip>
          <a:stretch>
            <a:fillRect/>
          </a:stretch>
        </p:blipFill>
        <p:spPr>
          <a:xfrm>
            <a:off x="152400" y="1551725"/>
            <a:ext cx="4135574" cy="310168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6"/>
          <p:cNvSpPr txBox="1"/>
          <p:nvPr>
            <p:ph type="title"/>
          </p:nvPr>
        </p:nvSpPr>
        <p:spPr>
          <a:xfrm>
            <a:off x="213025" y="1499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 RESULTS</a:t>
            </a:r>
            <a:endParaRPr/>
          </a:p>
        </p:txBody>
      </p:sp>
      <p:sp>
        <p:nvSpPr>
          <p:cNvPr id="319" name="Google Shape;319;p46"/>
          <p:cNvSpPr txBox="1"/>
          <p:nvPr/>
        </p:nvSpPr>
        <p:spPr>
          <a:xfrm>
            <a:off x="307075" y="723825"/>
            <a:ext cx="24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Temporal Lobe</a:t>
            </a:r>
            <a:endParaRPr>
              <a:solidFill>
                <a:schemeClr val="lt1"/>
              </a:solidFill>
              <a:latin typeface="Roboto"/>
              <a:ea typeface="Roboto"/>
              <a:cs typeface="Roboto"/>
              <a:sym typeface="Roboto"/>
            </a:endParaRPr>
          </a:p>
        </p:txBody>
      </p:sp>
      <p:sp>
        <p:nvSpPr>
          <p:cNvPr id="320" name="Google Shape;320;p46"/>
          <p:cNvSpPr txBox="1"/>
          <p:nvPr/>
        </p:nvSpPr>
        <p:spPr>
          <a:xfrm>
            <a:off x="8247150" y="1650425"/>
            <a:ext cx="1052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Green: Original Age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Red: Predicted Age</a:t>
            </a:r>
            <a:endParaRPr>
              <a:latin typeface="Roboto"/>
              <a:ea typeface="Roboto"/>
              <a:cs typeface="Roboto"/>
              <a:sym typeface="Roboto"/>
            </a:endParaRPr>
          </a:p>
        </p:txBody>
      </p:sp>
      <p:pic>
        <p:nvPicPr>
          <p:cNvPr id="321" name="Google Shape;321;p46"/>
          <p:cNvPicPr preferRelativeResize="0"/>
          <p:nvPr/>
        </p:nvPicPr>
        <p:blipFill>
          <a:blip r:embed="rId3">
            <a:alphaModFix/>
          </a:blip>
          <a:stretch>
            <a:fillRect/>
          </a:stretch>
        </p:blipFill>
        <p:spPr>
          <a:xfrm>
            <a:off x="4112400" y="1650426"/>
            <a:ext cx="4015250" cy="3011425"/>
          </a:xfrm>
          <a:prstGeom prst="rect">
            <a:avLst/>
          </a:prstGeom>
          <a:noFill/>
          <a:ln>
            <a:noFill/>
          </a:ln>
        </p:spPr>
      </p:pic>
      <p:pic>
        <p:nvPicPr>
          <p:cNvPr id="322" name="Google Shape;322;p46"/>
          <p:cNvPicPr preferRelativeResize="0"/>
          <p:nvPr/>
        </p:nvPicPr>
        <p:blipFill>
          <a:blip r:embed="rId4">
            <a:alphaModFix/>
          </a:blip>
          <a:stretch>
            <a:fillRect/>
          </a:stretch>
        </p:blipFill>
        <p:spPr>
          <a:xfrm>
            <a:off x="141425" y="1650425"/>
            <a:ext cx="3807600" cy="2855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7"/>
          <p:cNvSpPr txBox="1"/>
          <p:nvPr>
            <p:ph type="title"/>
          </p:nvPr>
        </p:nvSpPr>
        <p:spPr>
          <a:xfrm>
            <a:off x="213025" y="1499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 RESULTS</a:t>
            </a:r>
            <a:endParaRPr/>
          </a:p>
        </p:txBody>
      </p:sp>
      <p:sp>
        <p:nvSpPr>
          <p:cNvPr id="328" name="Google Shape;328;p47"/>
          <p:cNvSpPr txBox="1"/>
          <p:nvPr/>
        </p:nvSpPr>
        <p:spPr>
          <a:xfrm>
            <a:off x="307075" y="723825"/>
            <a:ext cx="24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Parietal Lobe</a:t>
            </a:r>
            <a:endParaRPr>
              <a:solidFill>
                <a:schemeClr val="lt1"/>
              </a:solidFill>
              <a:latin typeface="Roboto"/>
              <a:ea typeface="Roboto"/>
              <a:cs typeface="Roboto"/>
              <a:sym typeface="Roboto"/>
            </a:endParaRPr>
          </a:p>
        </p:txBody>
      </p:sp>
      <p:sp>
        <p:nvSpPr>
          <p:cNvPr id="329" name="Google Shape;329;p47"/>
          <p:cNvSpPr txBox="1"/>
          <p:nvPr/>
        </p:nvSpPr>
        <p:spPr>
          <a:xfrm>
            <a:off x="8247150" y="1650425"/>
            <a:ext cx="1052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Green: Original Age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Red: Predicted Age</a:t>
            </a:r>
            <a:endParaRPr>
              <a:latin typeface="Roboto"/>
              <a:ea typeface="Roboto"/>
              <a:cs typeface="Roboto"/>
              <a:sym typeface="Roboto"/>
            </a:endParaRPr>
          </a:p>
        </p:txBody>
      </p:sp>
      <p:pic>
        <p:nvPicPr>
          <p:cNvPr id="330" name="Google Shape;330;p47"/>
          <p:cNvPicPr preferRelativeResize="0"/>
          <p:nvPr/>
        </p:nvPicPr>
        <p:blipFill>
          <a:blip r:embed="rId3">
            <a:alphaModFix/>
          </a:blip>
          <a:stretch>
            <a:fillRect/>
          </a:stretch>
        </p:blipFill>
        <p:spPr>
          <a:xfrm>
            <a:off x="4310000" y="1519051"/>
            <a:ext cx="3861501" cy="2896124"/>
          </a:xfrm>
          <a:prstGeom prst="rect">
            <a:avLst/>
          </a:prstGeom>
          <a:noFill/>
          <a:ln>
            <a:noFill/>
          </a:ln>
        </p:spPr>
      </p:pic>
      <p:pic>
        <p:nvPicPr>
          <p:cNvPr id="331" name="Google Shape;331;p47"/>
          <p:cNvPicPr preferRelativeResize="0"/>
          <p:nvPr/>
        </p:nvPicPr>
        <p:blipFill>
          <a:blip r:embed="rId4">
            <a:alphaModFix/>
          </a:blip>
          <a:stretch>
            <a:fillRect/>
          </a:stretch>
        </p:blipFill>
        <p:spPr>
          <a:xfrm>
            <a:off x="229150" y="1650425"/>
            <a:ext cx="4005200" cy="3003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8"/>
          <p:cNvSpPr txBox="1"/>
          <p:nvPr>
            <p:ph type="title"/>
          </p:nvPr>
        </p:nvSpPr>
        <p:spPr>
          <a:xfrm>
            <a:off x="213025" y="1499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 RESULTS</a:t>
            </a:r>
            <a:endParaRPr/>
          </a:p>
        </p:txBody>
      </p:sp>
      <p:sp>
        <p:nvSpPr>
          <p:cNvPr id="337" name="Google Shape;337;p48"/>
          <p:cNvSpPr txBox="1"/>
          <p:nvPr/>
        </p:nvSpPr>
        <p:spPr>
          <a:xfrm>
            <a:off x="307075" y="723825"/>
            <a:ext cx="24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Occipital Lobe</a:t>
            </a:r>
            <a:endParaRPr>
              <a:solidFill>
                <a:schemeClr val="lt1"/>
              </a:solidFill>
              <a:latin typeface="Roboto"/>
              <a:ea typeface="Roboto"/>
              <a:cs typeface="Roboto"/>
              <a:sym typeface="Roboto"/>
            </a:endParaRPr>
          </a:p>
        </p:txBody>
      </p:sp>
      <p:sp>
        <p:nvSpPr>
          <p:cNvPr id="338" name="Google Shape;338;p48"/>
          <p:cNvSpPr txBox="1"/>
          <p:nvPr/>
        </p:nvSpPr>
        <p:spPr>
          <a:xfrm>
            <a:off x="8247150" y="1650425"/>
            <a:ext cx="1052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Green: Original Age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Red: Predicted Age</a:t>
            </a:r>
            <a:endParaRPr>
              <a:latin typeface="Roboto"/>
              <a:ea typeface="Roboto"/>
              <a:cs typeface="Roboto"/>
              <a:sym typeface="Roboto"/>
            </a:endParaRPr>
          </a:p>
        </p:txBody>
      </p:sp>
      <p:pic>
        <p:nvPicPr>
          <p:cNvPr id="339" name="Google Shape;339;p48"/>
          <p:cNvPicPr preferRelativeResize="0"/>
          <p:nvPr/>
        </p:nvPicPr>
        <p:blipFill>
          <a:blip r:embed="rId3">
            <a:alphaModFix/>
          </a:blip>
          <a:stretch>
            <a:fillRect/>
          </a:stretch>
        </p:blipFill>
        <p:spPr>
          <a:xfrm>
            <a:off x="4320975" y="1650427"/>
            <a:ext cx="3839574" cy="2879675"/>
          </a:xfrm>
          <a:prstGeom prst="rect">
            <a:avLst/>
          </a:prstGeom>
          <a:noFill/>
          <a:ln>
            <a:noFill/>
          </a:ln>
        </p:spPr>
      </p:pic>
      <p:pic>
        <p:nvPicPr>
          <p:cNvPr id="340" name="Google Shape;340;p48"/>
          <p:cNvPicPr preferRelativeResize="0"/>
          <p:nvPr/>
        </p:nvPicPr>
        <p:blipFill>
          <a:blip r:embed="rId4">
            <a:alphaModFix/>
          </a:blip>
          <a:stretch>
            <a:fillRect/>
          </a:stretch>
        </p:blipFill>
        <p:spPr>
          <a:xfrm>
            <a:off x="152400" y="1704150"/>
            <a:ext cx="4016174" cy="30121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9"/>
          <p:cNvSpPr txBox="1"/>
          <p:nvPr>
            <p:ph type="title"/>
          </p:nvPr>
        </p:nvSpPr>
        <p:spPr>
          <a:xfrm>
            <a:off x="213025" y="1499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 RESULTS</a:t>
            </a:r>
            <a:endParaRPr/>
          </a:p>
        </p:txBody>
      </p:sp>
      <p:sp>
        <p:nvSpPr>
          <p:cNvPr id="346" name="Google Shape;346;p49"/>
          <p:cNvSpPr txBox="1"/>
          <p:nvPr/>
        </p:nvSpPr>
        <p:spPr>
          <a:xfrm>
            <a:off x="307075" y="723825"/>
            <a:ext cx="24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Limbic Subcortal Lobe</a:t>
            </a:r>
            <a:endParaRPr>
              <a:solidFill>
                <a:schemeClr val="lt1"/>
              </a:solidFill>
              <a:latin typeface="Roboto"/>
              <a:ea typeface="Roboto"/>
              <a:cs typeface="Roboto"/>
              <a:sym typeface="Roboto"/>
            </a:endParaRPr>
          </a:p>
        </p:txBody>
      </p:sp>
      <p:sp>
        <p:nvSpPr>
          <p:cNvPr id="347" name="Google Shape;347;p49"/>
          <p:cNvSpPr txBox="1"/>
          <p:nvPr/>
        </p:nvSpPr>
        <p:spPr>
          <a:xfrm>
            <a:off x="8247150" y="1650425"/>
            <a:ext cx="1052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Green: Original Age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Red: Predicted Age</a:t>
            </a:r>
            <a:endParaRPr>
              <a:latin typeface="Roboto"/>
              <a:ea typeface="Roboto"/>
              <a:cs typeface="Roboto"/>
              <a:sym typeface="Roboto"/>
            </a:endParaRPr>
          </a:p>
        </p:txBody>
      </p:sp>
      <p:pic>
        <p:nvPicPr>
          <p:cNvPr id="348" name="Google Shape;348;p49"/>
          <p:cNvPicPr preferRelativeResize="0"/>
          <p:nvPr/>
        </p:nvPicPr>
        <p:blipFill>
          <a:blip r:embed="rId3">
            <a:alphaModFix/>
          </a:blip>
          <a:stretch>
            <a:fillRect/>
          </a:stretch>
        </p:blipFill>
        <p:spPr>
          <a:xfrm>
            <a:off x="4423125" y="1732777"/>
            <a:ext cx="3693550" cy="2770150"/>
          </a:xfrm>
          <a:prstGeom prst="rect">
            <a:avLst/>
          </a:prstGeom>
          <a:noFill/>
          <a:ln>
            <a:noFill/>
          </a:ln>
        </p:spPr>
      </p:pic>
      <p:pic>
        <p:nvPicPr>
          <p:cNvPr id="349" name="Google Shape;349;p49"/>
          <p:cNvPicPr preferRelativeResize="0"/>
          <p:nvPr/>
        </p:nvPicPr>
        <p:blipFill>
          <a:blip r:embed="rId4">
            <a:alphaModFix/>
          </a:blip>
          <a:stretch>
            <a:fillRect/>
          </a:stretch>
        </p:blipFill>
        <p:spPr>
          <a:xfrm>
            <a:off x="174325" y="1732775"/>
            <a:ext cx="4118325" cy="308874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0"/>
          <p:cNvSpPr/>
          <p:nvPr/>
        </p:nvSpPr>
        <p:spPr>
          <a:xfrm>
            <a:off x="910250" y="2006950"/>
            <a:ext cx="7479600" cy="91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Merriweather"/>
                <a:ea typeface="Merriweather"/>
                <a:cs typeface="Merriweather"/>
                <a:sym typeface="Merriweather"/>
              </a:rPr>
              <a:t>CORRELATION AND OBSERVATION PLOTS FOR FILTERED DATA</a:t>
            </a:r>
            <a:endParaRPr sz="1800">
              <a:solidFill>
                <a:schemeClr val="lt1"/>
              </a:solidFill>
              <a:latin typeface="Merriweather"/>
              <a:ea typeface="Merriweather"/>
              <a:cs typeface="Merriweather"/>
              <a:sym typeface="Merriweather"/>
            </a:endParaRPr>
          </a:p>
          <a:p>
            <a:pPr indent="0" lvl="0" marL="0" rtl="0" algn="l">
              <a:spcBef>
                <a:spcPts val="0"/>
              </a:spcBef>
              <a:spcAft>
                <a:spcPts val="0"/>
              </a:spcAft>
              <a:buNone/>
            </a:pPr>
            <a:r>
              <a:rPr lang="en" sz="1800">
                <a:solidFill>
                  <a:schemeClr val="lt1"/>
                </a:solidFill>
                <a:latin typeface="Merriweather"/>
                <a:ea typeface="Merriweather"/>
                <a:cs typeface="Merriweather"/>
                <a:sym typeface="Merriweather"/>
              </a:rPr>
              <a:t>( 3 CHANNEL OUTPUT)</a:t>
            </a:r>
            <a:endParaRPr sz="1800">
              <a:solidFill>
                <a:schemeClr val="lt1"/>
              </a:solidFill>
              <a:latin typeface="Merriweather"/>
              <a:ea typeface="Merriweather"/>
              <a:cs typeface="Merriweather"/>
              <a:sym typeface="Merriweathe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1"/>
          <p:cNvSpPr txBox="1"/>
          <p:nvPr>
            <p:ph type="title"/>
          </p:nvPr>
        </p:nvSpPr>
        <p:spPr>
          <a:xfrm>
            <a:off x="213025" y="1499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 RESULTS</a:t>
            </a:r>
            <a:endParaRPr/>
          </a:p>
        </p:txBody>
      </p:sp>
      <p:sp>
        <p:nvSpPr>
          <p:cNvPr id="360" name="Google Shape;360;p51"/>
          <p:cNvSpPr txBox="1"/>
          <p:nvPr/>
        </p:nvSpPr>
        <p:spPr>
          <a:xfrm>
            <a:off x="307075" y="723825"/>
            <a:ext cx="24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Frontal Lobe</a:t>
            </a:r>
            <a:endParaRPr>
              <a:solidFill>
                <a:schemeClr val="lt1"/>
              </a:solidFill>
              <a:latin typeface="Roboto"/>
              <a:ea typeface="Roboto"/>
              <a:cs typeface="Roboto"/>
              <a:sym typeface="Roboto"/>
            </a:endParaRPr>
          </a:p>
        </p:txBody>
      </p:sp>
      <p:sp>
        <p:nvSpPr>
          <p:cNvPr id="361" name="Google Shape;361;p51"/>
          <p:cNvSpPr txBox="1"/>
          <p:nvPr/>
        </p:nvSpPr>
        <p:spPr>
          <a:xfrm>
            <a:off x="8247150" y="1650425"/>
            <a:ext cx="1052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Green: Original Age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Red: Predicted Age</a:t>
            </a:r>
            <a:endParaRPr>
              <a:latin typeface="Roboto"/>
              <a:ea typeface="Roboto"/>
              <a:cs typeface="Roboto"/>
              <a:sym typeface="Roboto"/>
            </a:endParaRPr>
          </a:p>
        </p:txBody>
      </p:sp>
      <p:pic>
        <p:nvPicPr>
          <p:cNvPr id="362" name="Google Shape;362;p51"/>
          <p:cNvPicPr preferRelativeResize="0"/>
          <p:nvPr/>
        </p:nvPicPr>
        <p:blipFill>
          <a:blip r:embed="rId3">
            <a:alphaModFix/>
          </a:blip>
          <a:stretch>
            <a:fillRect/>
          </a:stretch>
        </p:blipFill>
        <p:spPr>
          <a:xfrm>
            <a:off x="4426800" y="1732777"/>
            <a:ext cx="3678901" cy="2759176"/>
          </a:xfrm>
          <a:prstGeom prst="rect">
            <a:avLst/>
          </a:prstGeom>
          <a:noFill/>
          <a:ln>
            <a:noFill/>
          </a:ln>
        </p:spPr>
      </p:pic>
      <p:pic>
        <p:nvPicPr>
          <p:cNvPr id="363" name="Google Shape;363;p51"/>
          <p:cNvPicPr preferRelativeResize="0"/>
          <p:nvPr/>
        </p:nvPicPr>
        <p:blipFill>
          <a:blip r:embed="rId4">
            <a:alphaModFix/>
          </a:blip>
          <a:stretch>
            <a:fillRect/>
          </a:stretch>
        </p:blipFill>
        <p:spPr>
          <a:xfrm>
            <a:off x="163350" y="1650425"/>
            <a:ext cx="4122000" cy="3091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6"/>
          <p:cNvPicPr preferRelativeResize="0"/>
          <p:nvPr/>
        </p:nvPicPr>
        <p:blipFill>
          <a:blip r:embed="rId3">
            <a:alphaModFix/>
          </a:blip>
          <a:stretch>
            <a:fillRect/>
          </a:stretch>
        </p:blipFill>
        <p:spPr>
          <a:xfrm>
            <a:off x="1322225" y="1354425"/>
            <a:ext cx="6297774" cy="3274976"/>
          </a:xfrm>
          <a:prstGeom prst="rect">
            <a:avLst/>
          </a:prstGeom>
          <a:noFill/>
          <a:ln>
            <a:noFill/>
          </a:ln>
        </p:spPr>
      </p:pic>
      <p:sp>
        <p:nvSpPr>
          <p:cNvPr id="86" name="Google Shape;86;p16"/>
          <p:cNvSpPr txBox="1"/>
          <p:nvPr/>
        </p:nvSpPr>
        <p:spPr>
          <a:xfrm>
            <a:off x="2575825" y="4698425"/>
            <a:ext cx="399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SKULL STRIPPED BRAIN</a:t>
            </a:r>
            <a:endParaRPr>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2"/>
          <p:cNvSpPr txBox="1"/>
          <p:nvPr>
            <p:ph type="title"/>
          </p:nvPr>
        </p:nvSpPr>
        <p:spPr>
          <a:xfrm>
            <a:off x="213025" y="1499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 RESULTS</a:t>
            </a:r>
            <a:endParaRPr/>
          </a:p>
        </p:txBody>
      </p:sp>
      <p:sp>
        <p:nvSpPr>
          <p:cNvPr id="369" name="Google Shape;369;p52"/>
          <p:cNvSpPr txBox="1"/>
          <p:nvPr/>
        </p:nvSpPr>
        <p:spPr>
          <a:xfrm>
            <a:off x="307075" y="723825"/>
            <a:ext cx="24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Temporal</a:t>
            </a:r>
            <a:r>
              <a:rPr lang="en">
                <a:solidFill>
                  <a:schemeClr val="lt1"/>
                </a:solidFill>
                <a:latin typeface="Roboto"/>
                <a:ea typeface="Roboto"/>
                <a:cs typeface="Roboto"/>
                <a:sym typeface="Roboto"/>
              </a:rPr>
              <a:t> Lobe</a:t>
            </a:r>
            <a:endParaRPr>
              <a:solidFill>
                <a:schemeClr val="lt1"/>
              </a:solidFill>
              <a:latin typeface="Roboto"/>
              <a:ea typeface="Roboto"/>
              <a:cs typeface="Roboto"/>
              <a:sym typeface="Roboto"/>
            </a:endParaRPr>
          </a:p>
        </p:txBody>
      </p:sp>
      <p:sp>
        <p:nvSpPr>
          <p:cNvPr id="370" name="Google Shape;370;p52"/>
          <p:cNvSpPr txBox="1"/>
          <p:nvPr/>
        </p:nvSpPr>
        <p:spPr>
          <a:xfrm>
            <a:off x="8247150" y="1650425"/>
            <a:ext cx="1052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Green: Original Age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Red: Predicted Age</a:t>
            </a:r>
            <a:endParaRPr>
              <a:latin typeface="Roboto"/>
              <a:ea typeface="Roboto"/>
              <a:cs typeface="Roboto"/>
              <a:sym typeface="Roboto"/>
            </a:endParaRPr>
          </a:p>
        </p:txBody>
      </p:sp>
      <p:pic>
        <p:nvPicPr>
          <p:cNvPr id="371" name="Google Shape;371;p52"/>
          <p:cNvPicPr preferRelativeResize="0"/>
          <p:nvPr/>
        </p:nvPicPr>
        <p:blipFill>
          <a:blip r:embed="rId3">
            <a:alphaModFix/>
          </a:blip>
          <a:stretch>
            <a:fillRect/>
          </a:stretch>
        </p:blipFill>
        <p:spPr>
          <a:xfrm>
            <a:off x="213025" y="1760351"/>
            <a:ext cx="4036974" cy="3027725"/>
          </a:xfrm>
          <a:prstGeom prst="rect">
            <a:avLst/>
          </a:prstGeom>
          <a:noFill/>
          <a:ln>
            <a:noFill/>
          </a:ln>
        </p:spPr>
      </p:pic>
      <p:pic>
        <p:nvPicPr>
          <p:cNvPr id="372" name="Google Shape;372;p52"/>
          <p:cNvPicPr preferRelativeResize="0"/>
          <p:nvPr/>
        </p:nvPicPr>
        <p:blipFill>
          <a:blip r:embed="rId4">
            <a:alphaModFix/>
          </a:blip>
          <a:stretch>
            <a:fillRect/>
          </a:stretch>
        </p:blipFill>
        <p:spPr>
          <a:xfrm>
            <a:off x="4402399" y="1836350"/>
            <a:ext cx="3692350" cy="276926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3"/>
          <p:cNvSpPr txBox="1"/>
          <p:nvPr>
            <p:ph type="title"/>
          </p:nvPr>
        </p:nvSpPr>
        <p:spPr>
          <a:xfrm>
            <a:off x="213025" y="1499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 RESULTS</a:t>
            </a:r>
            <a:endParaRPr/>
          </a:p>
        </p:txBody>
      </p:sp>
      <p:sp>
        <p:nvSpPr>
          <p:cNvPr id="378" name="Google Shape;378;p53"/>
          <p:cNvSpPr txBox="1"/>
          <p:nvPr/>
        </p:nvSpPr>
        <p:spPr>
          <a:xfrm>
            <a:off x="307075" y="723825"/>
            <a:ext cx="24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Parietal Lobe</a:t>
            </a:r>
            <a:endParaRPr>
              <a:solidFill>
                <a:schemeClr val="lt1"/>
              </a:solidFill>
              <a:latin typeface="Roboto"/>
              <a:ea typeface="Roboto"/>
              <a:cs typeface="Roboto"/>
              <a:sym typeface="Roboto"/>
            </a:endParaRPr>
          </a:p>
        </p:txBody>
      </p:sp>
      <p:sp>
        <p:nvSpPr>
          <p:cNvPr id="379" name="Google Shape;379;p53"/>
          <p:cNvSpPr txBox="1"/>
          <p:nvPr/>
        </p:nvSpPr>
        <p:spPr>
          <a:xfrm>
            <a:off x="8247150" y="1650425"/>
            <a:ext cx="1052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Green: Original Age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Red: Predicted Age</a:t>
            </a:r>
            <a:endParaRPr>
              <a:latin typeface="Roboto"/>
              <a:ea typeface="Roboto"/>
              <a:cs typeface="Roboto"/>
              <a:sym typeface="Roboto"/>
            </a:endParaRPr>
          </a:p>
        </p:txBody>
      </p:sp>
      <p:pic>
        <p:nvPicPr>
          <p:cNvPr id="380" name="Google Shape;380;p53"/>
          <p:cNvPicPr preferRelativeResize="0"/>
          <p:nvPr/>
        </p:nvPicPr>
        <p:blipFill>
          <a:blip r:embed="rId3">
            <a:alphaModFix/>
          </a:blip>
          <a:stretch>
            <a:fillRect/>
          </a:stretch>
        </p:blipFill>
        <p:spPr>
          <a:xfrm>
            <a:off x="4189150" y="1710852"/>
            <a:ext cx="3752050" cy="2814025"/>
          </a:xfrm>
          <a:prstGeom prst="rect">
            <a:avLst/>
          </a:prstGeom>
          <a:noFill/>
          <a:ln>
            <a:noFill/>
          </a:ln>
        </p:spPr>
      </p:pic>
      <p:pic>
        <p:nvPicPr>
          <p:cNvPr id="381" name="Google Shape;381;p53"/>
          <p:cNvPicPr preferRelativeResize="0"/>
          <p:nvPr/>
        </p:nvPicPr>
        <p:blipFill>
          <a:blip r:embed="rId4">
            <a:alphaModFix/>
          </a:blip>
          <a:stretch>
            <a:fillRect/>
          </a:stretch>
        </p:blipFill>
        <p:spPr>
          <a:xfrm>
            <a:off x="213025" y="1661225"/>
            <a:ext cx="3884350" cy="291326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4"/>
          <p:cNvSpPr txBox="1"/>
          <p:nvPr>
            <p:ph type="title"/>
          </p:nvPr>
        </p:nvSpPr>
        <p:spPr>
          <a:xfrm>
            <a:off x="213025" y="1499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 RESULTS</a:t>
            </a:r>
            <a:endParaRPr/>
          </a:p>
        </p:txBody>
      </p:sp>
      <p:sp>
        <p:nvSpPr>
          <p:cNvPr id="387" name="Google Shape;387;p54"/>
          <p:cNvSpPr txBox="1"/>
          <p:nvPr/>
        </p:nvSpPr>
        <p:spPr>
          <a:xfrm>
            <a:off x="307075" y="723825"/>
            <a:ext cx="24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Occipital Lobe</a:t>
            </a:r>
            <a:endParaRPr>
              <a:solidFill>
                <a:schemeClr val="lt1"/>
              </a:solidFill>
              <a:latin typeface="Roboto"/>
              <a:ea typeface="Roboto"/>
              <a:cs typeface="Roboto"/>
              <a:sym typeface="Roboto"/>
            </a:endParaRPr>
          </a:p>
        </p:txBody>
      </p:sp>
      <p:sp>
        <p:nvSpPr>
          <p:cNvPr id="388" name="Google Shape;388;p54"/>
          <p:cNvSpPr txBox="1"/>
          <p:nvPr/>
        </p:nvSpPr>
        <p:spPr>
          <a:xfrm>
            <a:off x="8247150" y="1650425"/>
            <a:ext cx="1052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Green: Original Age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Red: Predicted Age</a:t>
            </a:r>
            <a:endParaRPr>
              <a:latin typeface="Roboto"/>
              <a:ea typeface="Roboto"/>
              <a:cs typeface="Roboto"/>
              <a:sym typeface="Roboto"/>
            </a:endParaRPr>
          </a:p>
        </p:txBody>
      </p:sp>
      <p:pic>
        <p:nvPicPr>
          <p:cNvPr id="389" name="Google Shape;389;p54"/>
          <p:cNvPicPr preferRelativeResize="0"/>
          <p:nvPr/>
        </p:nvPicPr>
        <p:blipFill>
          <a:blip r:embed="rId3">
            <a:alphaModFix/>
          </a:blip>
          <a:stretch>
            <a:fillRect/>
          </a:stretch>
        </p:blipFill>
        <p:spPr>
          <a:xfrm>
            <a:off x="4331950" y="1650427"/>
            <a:ext cx="3751826" cy="2813850"/>
          </a:xfrm>
          <a:prstGeom prst="rect">
            <a:avLst/>
          </a:prstGeom>
          <a:noFill/>
          <a:ln>
            <a:noFill/>
          </a:ln>
        </p:spPr>
      </p:pic>
      <p:pic>
        <p:nvPicPr>
          <p:cNvPr id="390" name="Google Shape;390;p54"/>
          <p:cNvPicPr preferRelativeResize="0"/>
          <p:nvPr/>
        </p:nvPicPr>
        <p:blipFill>
          <a:blip r:embed="rId4">
            <a:alphaModFix/>
          </a:blip>
          <a:stretch>
            <a:fillRect/>
          </a:stretch>
        </p:blipFill>
        <p:spPr>
          <a:xfrm>
            <a:off x="416791" y="1769199"/>
            <a:ext cx="3751784" cy="2813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5"/>
          <p:cNvSpPr txBox="1"/>
          <p:nvPr>
            <p:ph type="title"/>
          </p:nvPr>
        </p:nvSpPr>
        <p:spPr>
          <a:xfrm>
            <a:off x="213025" y="1499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 RESULTS</a:t>
            </a:r>
            <a:endParaRPr/>
          </a:p>
        </p:txBody>
      </p:sp>
      <p:sp>
        <p:nvSpPr>
          <p:cNvPr id="396" name="Google Shape;396;p55"/>
          <p:cNvSpPr txBox="1"/>
          <p:nvPr/>
        </p:nvSpPr>
        <p:spPr>
          <a:xfrm>
            <a:off x="307075" y="723825"/>
            <a:ext cx="24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Limbic Subcortal </a:t>
            </a:r>
            <a:r>
              <a:rPr lang="en">
                <a:solidFill>
                  <a:schemeClr val="lt1"/>
                </a:solidFill>
                <a:latin typeface="Roboto"/>
                <a:ea typeface="Roboto"/>
                <a:cs typeface="Roboto"/>
                <a:sym typeface="Roboto"/>
              </a:rPr>
              <a:t>Lobe</a:t>
            </a:r>
            <a:endParaRPr>
              <a:solidFill>
                <a:schemeClr val="lt1"/>
              </a:solidFill>
              <a:latin typeface="Roboto"/>
              <a:ea typeface="Roboto"/>
              <a:cs typeface="Roboto"/>
              <a:sym typeface="Roboto"/>
            </a:endParaRPr>
          </a:p>
        </p:txBody>
      </p:sp>
      <p:sp>
        <p:nvSpPr>
          <p:cNvPr id="397" name="Google Shape;397;p55"/>
          <p:cNvSpPr txBox="1"/>
          <p:nvPr/>
        </p:nvSpPr>
        <p:spPr>
          <a:xfrm>
            <a:off x="8247150" y="1650425"/>
            <a:ext cx="1052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Green: Original Age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Red: Predicted Age</a:t>
            </a:r>
            <a:endParaRPr>
              <a:latin typeface="Roboto"/>
              <a:ea typeface="Roboto"/>
              <a:cs typeface="Roboto"/>
              <a:sym typeface="Roboto"/>
            </a:endParaRPr>
          </a:p>
        </p:txBody>
      </p:sp>
      <p:pic>
        <p:nvPicPr>
          <p:cNvPr id="398" name="Google Shape;398;p55"/>
          <p:cNvPicPr preferRelativeResize="0"/>
          <p:nvPr/>
        </p:nvPicPr>
        <p:blipFill>
          <a:blip r:embed="rId3">
            <a:alphaModFix/>
          </a:blip>
          <a:stretch>
            <a:fillRect/>
          </a:stretch>
        </p:blipFill>
        <p:spPr>
          <a:xfrm>
            <a:off x="4353875" y="1650427"/>
            <a:ext cx="3740875" cy="2805650"/>
          </a:xfrm>
          <a:prstGeom prst="rect">
            <a:avLst/>
          </a:prstGeom>
          <a:noFill/>
          <a:ln>
            <a:noFill/>
          </a:ln>
        </p:spPr>
      </p:pic>
      <p:pic>
        <p:nvPicPr>
          <p:cNvPr id="399" name="Google Shape;399;p55"/>
          <p:cNvPicPr preferRelativeResize="0"/>
          <p:nvPr/>
        </p:nvPicPr>
        <p:blipFill>
          <a:blip r:embed="rId4">
            <a:alphaModFix/>
          </a:blip>
          <a:stretch>
            <a:fillRect/>
          </a:stretch>
        </p:blipFill>
        <p:spPr>
          <a:xfrm>
            <a:off x="152400" y="1650425"/>
            <a:ext cx="4049075" cy="303680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6"/>
          <p:cNvSpPr/>
          <p:nvPr/>
        </p:nvSpPr>
        <p:spPr>
          <a:xfrm>
            <a:off x="2006950" y="2017900"/>
            <a:ext cx="5242200" cy="91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Merriweather"/>
                <a:ea typeface="Merriweather"/>
                <a:cs typeface="Merriweather"/>
                <a:sym typeface="Merriweather"/>
              </a:rPr>
              <a:t>WITHOUT SEGMENTATION FUSION RESULT</a:t>
            </a:r>
            <a:endParaRPr sz="1800">
              <a:solidFill>
                <a:schemeClr val="lt1"/>
              </a:solidFill>
              <a:latin typeface="Merriweather"/>
              <a:ea typeface="Merriweather"/>
              <a:cs typeface="Merriweather"/>
              <a:sym typeface="Merriweathe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7"/>
          <p:cNvSpPr txBox="1"/>
          <p:nvPr>
            <p:ph type="title"/>
          </p:nvPr>
        </p:nvSpPr>
        <p:spPr>
          <a:xfrm>
            <a:off x="213025" y="1499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 RESULTS</a:t>
            </a:r>
            <a:endParaRPr/>
          </a:p>
        </p:txBody>
      </p:sp>
      <p:sp>
        <p:nvSpPr>
          <p:cNvPr id="410" name="Google Shape;410;p57"/>
          <p:cNvSpPr txBox="1"/>
          <p:nvPr/>
        </p:nvSpPr>
        <p:spPr>
          <a:xfrm>
            <a:off x="307075" y="723825"/>
            <a:ext cx="24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Whole Brain Model</a:t>
            </a:r>
            <a:endParaRPr>
              <a:solidFill>
                <a:schemeClr val="lt1"/>
              </a:solidFill>
              <a:latin typeface="Roboto"/>
              <a:ea typeface="Roboto"/>
              <a:cs typeface="Roboto"/>
              <a:sym typeface="Roboto"/>
            </a:endParaRPr>
          </a:p>
        </p:txBody>
      </p:sp>
      <p:sp>
        <p:nvSpPr>
          <p:cNvPr id="411" name="Google Shape;411;p57"/>
          <p:cNvSpPr txBox="1"/>
          <p:nvPr/>
        </p:nvSpPr>
        <p:spPr>
          <a:xfrm>
            <a:off x="7680925" y="1638163"/>
            <a:ext cx="1052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Green: Original Age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Red: Predicted Age</a:t>
            </a:r>
            <a:endParaRPr>
              <a:latin typeface="Roboto"/>
              <a:ea typeface="Roboto"/>
              <a:cs typeface="Roboto"/>
              <a:sym typeface="Roboto"/>
            </a:endParaRPr>
          </a:p>
        </p:txBody>
      </p:sp>
      <p:pic>
        <p:nvPicPr>
          <p:cNvPr id="412" name="Google Shape;412;p57"/>
          <p:cNvPicPr preferRelativeResize="0"/>
          <p:nvPr/>
        </p:nvPicPr>
        <p:blipFill>
          <a:blip r:embed="rId3">
            <a:alphaModFix/>
          </a:blip>
          <a:stretch>
            <a:fillRect/>
          </a:stretch>
        </p:blipFill>
        <p:spPr>
          <a:xfrm>
            <a:off x="163375" y="1318500"/>
            <a:ext cx="3577174" cy="2682881"/>
          </a:xfrm>
          <a:prstGeom prst="rect">
            <a:avLst/>
          </a:prstGeom>
          <a:noFill/>
          <a:ln>
            <a:noFill/>
          </a:ln>
        </p:spPr>
      </p:pic>
      <p:pic>
        <p:nvPicPr>
          <p:cNvPr id="413" name="Google Shape;413;p57"/>
          <p:cNvPicPr preferRelativeResize="0"/>
          <p:nvPr/>
        </p:nvPicPr>
        <p:blipFill>
          <a:blip r:embed="rId4">
            <a:alphaModFix/>
          </a:blip>
          <a:stretch>
            <a:fillRect/>
          </a:stretch>
        </p:blipFill>
        <p:spPr>
          <a:xfrm>
            <a:off x="3969725" y="1286013"/>
            <a:ext cx="3663800" cy="2747850"/>
          </a:xfrm>
          <a:prstGeom prst="rect">
            <a:avLst/>
          </a:prstGeom>
          <a:noFill/>
          <a:ln>
            <a:noFill/>
          </a:ln>
        </p:spPr>
      </p:pic>
      <p:sp>
        <p:nvSpPr>
          <p:cNvPr id="414" name="Google Shape;414;p57"/>
          <p:cNvSpPr txBox="1"/>
          <p:nvPr/>
        </p:nvSpPr>
        <p:spPr>
          <a:xfrm>
            <a:off x="273025" y="4195850"/>
            <a:ext cx="84006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Why MAE so high? Is the model a poor one?</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Answer: Premature Ageing</a:t>
            </a:r>
            <a:endParaRPr>
              <a:latin typeface="Roboto"/>
              <a:ea typeface="Roboto"/>
              <a:cs typeface="Roboto"/>
              <a:sym typeface="Roboto"/>
            </a:endParaRPr>
          </a:p>
          <a:p>
            <a:pPr indent="0" lvl="0" marL="0" rtl="0" algn="l">
              <a:lnSpc>
                <a:spcPct val="115000"/>
              </a:lnSpc>
              <a:spcBef>
                <a:spcPts val="0"/>
              </a:spcBef>
              <a:spcAft>
                <a:spcPts val="0"/>
              </a:spcAft>
              <a:buNone/>
            </a:pPr>
            <a:r>
              <a:rPr lang="en" sz="1000" u="sng">
                <a:solidFill>
                  <a:schemeClr val="hlink"/>
                </a:solidFill>
                <a:hlinkClick r:id="rId5"/>
              </a:rPr>
              <a:t>https://www.bu.edu/sph/news/articles/2019/gulf-war-veterans-aging-faster/</a:t>
            </a:r>
            <a:endParaRPr sz="1000" u="sng">
              <a:solidFill>
                <a:schemeClr val="hlink"/>
              </a:solidFill>
            </a:endParaRPr>
          </a:p>
          <a:p>
            <a:pPr indent="0" lvl="0" marL="0" rtl="0" algn="l">
              <a:lnSpc>
                <a:spcPct val="115000"/>
              </a:lnSpc>
              <a:spcBef>
                <a:spcPts val="0"/>
              </a:spcBef>
              <a:spcAft>
                <a:spcPts val="0"/>
              </a:spcAft>
              <a:buNone/>
            </a:pPr>
            <a:r>
              <a:rPr lang="en" sz="1000"/>
              <a:t>Recent research on Gulf War illness and other health problems in veterans of the 1991 Gulf War: Effects of toxicant exposures during deployment </a:t>
            </a:r>
            <a:endParaRPr sz="1000"/>
          </a:p>
          <a:p>
            <a:pPr indent="0" lvl="0" marL="0" rtl="0" algn="l">
              <a:lnSpc>
                <a:spcPct val="115000"/>
              </a:lnSpc>
              <a:spcBef>
                <a:spcPts val="0"/>
              </a:spcBef>
              <a:spcAft>
                <a:spcPts val="0"/>
              </a:spcAft>
              <a:buNone/>
            </a:pPr>
            <a:r>
              <a:rPr lang="en" sz="1000" u="sng">
                <a:solidFill>
                  <a:schemeClr val="hlink"/>
                </a:solidFill>
              </a:rPr>
              <a:t> </a:t>
            </a:r>
            <a:endParaRPr sz="1000" u="sng">
              <a:solidFill>
                <a:schemeClr val="hlink"/>
              </a:solidFill>
            </a:endParaRPr>
          </a:p>
          <a:p>
            <a:pPr indent="0" lvl="0" marL="0" rtl="0" algn="l">
              <a:lnSpc>
                <a:spcPct val="115000"/>
              </a:lnSpc>
              <a:spcBef>
                <a:spcPts val="0"/>
              </a:spcBef>
              <a:spcAft>
                <a:spcPts val="0"/>
              </a:spcAft>
              <a:buNone/>
            </a:pPr>
            <a:r>
              <a:t/>
            </a:r>
            <a:endParaRPr sz="1000" u="sng">
              <a:solidFill>
                <a:schemeClr val="hlink"/>
              </a:solidFill>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8"/>
          <p:cNvSpPr/>
          <p:nvPr/>
        </p:nvSpPr>
        <p:spPr>
          <a:xfrm>
            <a:off x="3487500" y="1985000"/>
            <a:ext cx="2796600" cy="91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Merriweather"/>
                <a:ea typeface="Merriweather"/>
                <a:cs typeface="Merriweather"/>
                <a:sym typeface="Merriweather"/>
              </a:rPr>
              <a:t>DATA MANIPULATION</a:t>
            </a:r>
            <a:endParaRPr sz="1800">
              <a:solidFill>
                <a:schemeClr val="lt1"/>
              </a:solidFill>
              <a:latin typeface="Merriweather"/>
              <a:ea typeface="Merriweather"/>
              <a:cs typeface="Merriweather"/>
              <a:sym typeface="Merriweathe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Manipulation Required</a:t>
            </a:r>
            <a:endParaRPr/>
          </a:p>
        </p:txBody>
      </p:sp>
      <p:sp>
        <p:nvSpPr>
          <p:cNvPr id="425" name="Google Shape;425;p59"/>
          <p:cNvSpPr txBox="1"/>
          <p:nvPr/>
        </p:nvSpPr>
        <p:spPr>
          <a:xfrm>
            <a:off x="307075" y="1524400"/>
            <a:ext cx="8520600" cy="32901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SzPts val="1500"/>
              <a:buAutoNum type="alphaUcPeriod"/>
            </a:pPr>
            <a:r>
              <a:rPr lang="en" sz="1500"/>
              <a:t>Research shows that models tend to overestimate brain age for participants younger than the mean, and underestimate it for participants older than the mean. (1,2). </a:t>
            </a:r>
            <a:endParaRPr sz="1500"/>
          </a:p>
          <a:p>
            <a:pPr indent="0" lvl="0" marL="0" rtl="0" algn="l">
              <a:lnSpc>
                <a:spcPct val="115000"/>
              </a:lnSpc>
              <a:spcBef>
                <a:spcPts val="1200"/>
              </a:spcBef>
              <a:spcAft>
                <a:spcPts val="0"/>
              </a:spcAft>
              <a:buNone/>
            </a:pPr>
            <a:r>
              <a:rPr lang="en" sz="1500"/>
              <a:t>Adolescence</a:t>
            </a:r>
            <a:r>
              <a:rPr lang="en" sz="1500"/>
              <a:t> Data Required to be added:</a:t>
            </a:r>
            <a:endParaRPr sz="1500"/>
          </a:p>
          <a:p>
            <a:pPr indent="-323850" lvl="0" marL="914400" rtl="0" algn="l">
              <a:lnSpc>
                <a:spcPct val="115000"/>
              </a:lnSpc>
              <a:spcBef>
                <a:spcPts val="1200"/>
              </a:spcBef>
              <a:spcAft>
                <a:spcPts val="0"/>
              </a:spcAft>
              <a:buSzPts val="1500"/>
              <a:buAutoNum type="alphaLcPeriod"/>
            </a:pPr>
            <a:r>
              <a:rPr lang="en" sz="1500"/>
              <a:t>HCP Development</a:t>
            </a:r>
            <a:endParaRPr sz="1500"/>
          </a:p>
          <a:p>
            <a:pPr indent="-323850" lvl="0" marL="914400" rtl="0" algn="l">
              <a:lnSpc>
                <a:spcPct val="115000"/>
              </a:lnSpc>
              <a:spcBef>
                <a:spcPts val="0"/>
              </a:spcBef>
              <a:spcAft>
                <a:spcPts val="0"/>
              </a:spcAft>
              <a:buSzPts val="1500"/>
              <a:buAutoNum type="alphaLcPeriod"/>
            </a:pPr>
            <a:r>
              <a:rPr lang="en" sz="1500"/>
              <a:t>ABCD</a:t>
            </a:r>
            <a:endParaRPr sz="1500"/>
          </a:p>
          <a:p>
            <a:pPr indent="-323850" lvl="0" marL="914400" rtl="0" algn="l">
              <a:lnSpc>
                <a:spcPct val="115000"/>
              </a:lnSpc>
              <a:spcBef>
                <a:spcPts val="0"/>
              </a:spcBef>
              <a:spcAft>
                <a:spcPts val="0"/>
              </a:spcAft>
              <a:buSzPts val="1500"/>
              <a:buAutoNum type="alphaLcPeriod"/>
            </a:pPr>
            <a:r>
              <a:rPr lang="en" sz="1500"/>
              <a:t>UKBiobank</a:t>
            </a:r>
            <a:endParaRPr sz="1500"/>
          </a:p>
          <a:p>
            <a:pPr indent="0" lvl="0" marL="914400" rtl="0" algn="l">
              <a:lnSpc>
                <a:spcPct val="115000"/>
              </a:lnSpc>
              <a:spcBef>
                <a:spcPts val="1200"/>
              </a:spcBef>
              <a:spcAft>
                <a:spcPts val="0"/>
              </a:spcAft>
              <a:buNone/>
            </a:pPr>
            <a:r>
              <a:t/>
            </a:r>
            <a:endParaRPr sz="1500"/>
          </a:p>
          <a:p>
            <a:pPr indent="-292100" lvl="0" marL="457200" rtl="0" algn="l">
              <a:lnSpc>
                <a:spcPct val="115000"/>
              </a:lnSpc>
              <a:spcBef>
                <a:spcPts val="1200"/>
              </a:spcBef>
              <a:spcAft>
                <a:spcPts val="0"/>
              </a:spcAft>
              <a:buSzPts val="1000"/>
              <a:buAutoNum type="arabicPeriod"/>
            </a:pPr>
            <a:r>
              <a:rPr lang="en" sz="1000"/>
              <a:t>Aycheh HM, Seong JK, Shin JH, Na DL, Kang B, Seo SW, et al. Biological brain age prediction using cortical thickness data: a large scale cohort study. </a:t>
            </a:r>
            <a:r>
              <a:rPr i="1" lang="en" sz="1000"/>
              <a:t>Front Aging Neurosci</a:t>
            </a:r>
            <a:r>
              <a:rPr lang="en" sz="1000"/>
              <a:t>. (2018) 10:252. doi: 10.3389/fnagi.2018. 00252</a:t>
            </a:r>
            <a:endParaRPr sz="1000"/>
          </a:p>
          <a:p>
            <a:pPr indent="-292100" lvl="0" marL="457200" rtl="0" algn="l">
              <a:lnSpc>
                <a:spcPct val="115000"/>
              </a:lnSpc>
              <a:spcBef>
                <a:spcPts val="0"/>
              </a:spcBef>
              <a:spcAft>
                <a:spcPts val="0"/>
              </a:spcAft>
              <a:buSzPts val="1000"/>
              <a:buAutoNum type="arabicPeriod"/>
            </a:pPr>
            <a:r>
              <a:rPr lang="en" sz="1000"/>
              <a:t>Liang H, Zhang F, Niu X. Investigating systematic bias in brain age estimation with application to post-traumatic stress disorders. </a:t>
            </a:r>
            <a:r>
              <a:rPr i="1" lang="en" sz="1000"/>
              <a:t>Hum Brain Mapp</a:t>
            </a:r>
            <a:r>
              <a:rPr lang="en" sz="1000"/>
              <a:t>. (2019) 40:3143–52. doi: 10.1002/hbm.24588</a:t>
            </a:r>
            <a:endParaRPr sz="1000"/>
          </a:p>
          <a:p>
            <a:pPr indent="-292100" lvl="0" marL="457200" rtl="0" algn="l">
              <a:lnSpc>
                <a:spcPct val="115000"/>
              </a:lnSpc>
              <a:spcBef>
                <a:spcPts val="0"/>
              </a:spcBef>
              <a:spcAft>
                <a:spcPts val="0"/>
              </a:spcAft>
              <a:buSzPts val="1000"/>
              <a:buAutoNum type="arabicPeriod"/>
            </a:pPr>
            <a:r>
              <a:rPr lang="en" sz="1000"/>
              <a:t>Ballester Pedro L., da Silva Laura Tomaz, Marcon Matheus, Esper Nathalia Bianchini, Frey Benicio N., Buchweitz Augusto, Meneguzzi Felipe,Predicting Brain Age at Slice Level: Convolutional Neural Networks and Consequences for Interpretability,Frontiers in Psychiatry</a:t>
            </a:r>
            <a:endParaRPr sz="1000"/>
          </a:p>
          <a:p>
            <a:pPr indent="0" lvl="0" marL="0" rtl="0" algn="l">
              <a:lnSpc>
                <a:spcPct val="115000"/>
              </a:lnSpc>
              <a:spcBef>
                <a:spcPts val="1200"/>
              </a:spcBef>
              <a:spcAft>
                <a:spcPts val="0"/>
              </a:spcAft>
              <a:buNone/>
            </a:pPr>
            <a:r>
              <a:t/>
            </a:r>
            <a:endParaRPr sz="1000"/>
          </a:p>
          <a:p>
            <a:pPr indent="0" lvl="0" marL="457200" rtl="0" algn="l">
              <a:spcBef>
                <a:spcPts val="120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426" name="Google Shape;426;p59"/>
          <p:cNvPicPr preferRelativeResize="0"/>
          <p:nvPr/>
        </p:nvPicPr>
        <p:blipFill>
          <a:blip r:embed="rId3">
            <a:alphaModFix/>
          </a:blip>
          <a:stretch>
            <a:fillRect/>
          </a:stretch>
        </p:blipFill>
        <p:spPr>
          <a:xfrm>
            <a:off x="6317075" y="1902200"/>
            <a:ext cx="2675799" cy="21505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0"/>
          <p:cNvSpPr txBox="1"/>
          <p:nvPr>
            <p:ph type="title"/>
          </p:nvPr>
        </p:nvSpPr>
        <p:spPr>
          <a:xfrm>
            <a:off x="234975" y="358350"/>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Manipulation Required</a:t>
            </a:r>
            <a:endParaRPr/>
          </a:p>
        </p:txBody>
      </p:sp>
      <p:sp>
        <p:nvSpPr>
          <p:cNvPr id="432" name="Google Shape;432;p60"/>
          <p:cNvSpPr txBox="1"/>
          <p:nvPr/>
        </p:nvSpPr>
        <p:spPr>
          <a:xfrm>
            <a:off x="230300" y="1469575"/>
            <a:ext cx="8444700" cy="35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B. Cropping instead of Reshaping.</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C. Two-tailed t-test to see Sex effects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433" name="Google Shape;433;p60"/>
          <p:cNvPicPr preferRelativeResize="0"/>
          <p:nvPr/>
        </p:nvPicPr>
        <p:blipFill>
          <a:blip r:embed="rId3">
            <a:alphaModFix/>
          </a:blip>
          <a:stretch>
            <a:fillRect/>
          </a:stretch>
        </p:blipFill>
        <p:spPr>
          <a:xfrm>
            <a:off x="307100" y="2316150"/>
            <a:ext cx="4444325" cy="2560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1"/>
          <p:cNvSpPr txBox="1"/>
          <p:nvPr>
            <p:ph type="title"/>
          </p:nvPr>
        </p:nvSpPr>
        <p:spPr>
          <a:xfrm>
            <a:off x="234975" y="358350"/>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Manipulation Required</a:t>
            </a:r>
            <a:endParaRPr/>
          </a:p>
        </p:txBody>
      </p:sp>
      <p:sp>
        <p:nvSpPr>
          <p:cNvPr id="439" name="Google Shape;439;p61"/>
          <p:cNvSpPr txBox="1"/>
          <p:nvPr/>
        </p:nvSpPr>
        <p:spPr>
          <a:xfrm>
            <a:off x="394800" y="1469575"/>
            <a:ext cx="8016900" cy="3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 ADASYN</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Divide data into same width bins and perform adasyn.</a:t>
            </a:r>
            <a:endParaRPr>
              <a:latin typeface="Roboto"/>
              <a:ea typeface="Roboto"/>
              <a:cs typeface="Roboto"/>
              <a:sym typeface="Roboto"/>
            </a:endParaRPr>
          </a:p>
          <a:p>
            <a:pPr indent="0" lvl="0" marL="0" rtl="0" algn="l">
              <a:spcBef>
                <a:spcPts val="0"/>
              </a:spcBef>
              <a:spcAft>
                <a:spcPts val="0"/>
              </a:spcAft>
              <a:buNone/>
            </a:pPr>
            <a:br>
              <a:rPr lang="en">
                <a:latin typeface="Roboto"/>
                <a:ea typeface="Roboto"/>
                <a:cs typeface="Roboto"/>
                <a:sym typeface="Roboto"/>
              </a:rPr>
            </a:br>
            <a:r>
              <a:rPr lang="en">
                <a:latin typeface="Roboto"/>
                <a:ea typeface="Roboto"/>
                <a:cs typeface="Roboto"/>
                <a:sym typeface="Roboto"/>
              </a:rPr>
              <a:t>E. Train-Test: 80-20 split Cognitive Normal Data</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sz="1000">
                <a:solidFill>
                  <a:srgbClr val="333333"/>
                </a:solidFill>
                <a:highlight>
                  <a:srgbClr val="FFFFFF"/>
                </a:highlight>
              </a:rPr>
              <a:t>Haibo He, Yang Bai, E. A. Garcia and Shutao Li, "ADASYN: Adaptive synthetic sampling approach for imbalanced learning," </a:t>
            </a:r>
            <a:r>
              <a:rPr i="1" lang="en" sz="1000">
                <a:solidFill>
                  <a:srgbClr val="333333"/>
                </a:solidFill>
              </a:rPr>
              <a:t>2008 IEEE International Joint Conference on Neural Networks (IEEE World Congress on Computational Intelligence)</a:t>
            </a:r>
            <a:r>
              <a:rPr lang="en" sz="1000">
                <a:solidFill>
                  <a:srgbClr val="333333"/>
                </a:solidFill>
                <a:highlight>
                  <a:srgbClr val="FFFFFF"/>
                </a:highlight>
              </a:rPr>
              <a:t>, Hong Kong, 2008, pp. 1322-1328, doi: 10.1109/IJCNN.2008.4633969.</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nvSpPr>
        <p:spPr>
          <a:xfrm>
            <a:off x="2575825" y="4698425"/>
            <a:ext cx="399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BRAIN WITH LINEAR REGISTRATION</a:t>
            </a:r>
            <a:endParaRPr>
              <a:latin typeface="Roboto"/>
              <a:ea typeface="Roboto"/>
              <a:cs typeface="Roboto"/>
              <a:sym typeface="Roboto"/>
            </a:endParaRPr>
          </a:p>
        </p:txBody>
      </p:sp>
      <p:pic>
        <p:nvPicPr>
          <p:cNvPr id="92" name="Google Shape;92;p17"/>
          <p:cNvPicPr preferRelativeResize="0"/>
          <p:nvPr/>
        </p:nvPicPr>
        <p:blipFill>
          <a:blip r:embed="rId3">
            <a:alphaModFix/>
          </a:blip>
          <a:stretch>
            <a:fillRect/>
          </a:stretch>
        </p:blipFill>
        <p:spPr>
          <a:xfrm>
            <a:off x="1387688" y="1322250"/>
            <a:ext cx="6368625" cy="33118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2"/>
          <p:cNvSpPr/>
          <p:nvPr/>
        </p:nvSpPr>
        <p:spPr>
          <a:xfrm>
            <a:off x="4013925" y="1875350"/>
            <a:ext cx="1217400" cy="91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Merriweather"/>
                <a:ea typeface="Merriweather"/>
                <a:cs typeface="Merriweather"/>
                <a:sym typeface="Merriweather"/>
              </a:rPr>
              <a:t>MODELS</a:t>
            </a:r>
            <a:endParaRPr sz="1800">
              <a:solidFill>
                <a:schemeClr val="lt1"/>
              </a:solidFill>
              <a:latin typeface="Merriweather"/>
              <a:ea typeface="Merriweather"/>
              <a:cs typeface="Merriweather"/>
              <a:sym typeface="Merriweathe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3"/>
          <p:cNvSpPr txBox="1"/>
          <p:nvPr>
            <p:ph type="title"/>
          </p:nvPr>
        </p:nvSpPr>
        <p:spPr>
          <a:xfrm>
            <a:off x="311700" y="270625"/>
            <a:ext cx="8520600" cy="623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 sz="2188">
                <a:latin typeface="Arial"/>
                <a:ea typeface="Arial"/>
                <a:cs typeface="Arial"/>
                <a:sym typeface="Arial"/>
              </a:rPr>
              <a:t>Machine learning for brain age prediction: Introduction to methods and clinical applications</a:t>
            </a:r>
            <a:endParaRPr sz="2188">
              <a:latin typeface="Arial"/>
              <a:ea typeface="Arial"/>
              <a:cs typeface="Arial"/>
              <a:sym typeface="Arial"/>
            </a:endParaRPr>
          </a:p>
          <a:p>
            <a:pPr indent="0" lvl="0" marL="0" rtl="0" algn="l">
              <a:spcBef>
                <a:spcPts val="1200"/>
              </a:spcBef>
              <a:spcAft>
                <a:spcPts val="0"/>
              </a:spcAft>
              <a:buNone/>
            </a:pPr>
            <a:r>
              <a:t/>
            </a:r>
            <a:endParaRPr/>
          </a:p>
        </p:txBody>
      </p:sp>
      <p:pic>
        <p:nvPicPr>
          <p:cNvPr id="450" name="Google Shape;450;p63"/>
          <p:cNvPicPr preferRelativeResize="0"/>
          <p:nvPr/>
        </p:nvPicPr>
        <p:blipFill>
          <a:blip r:embed="rId3">
            <a:alphaModFix/>
          </a:blip>
          <a:stretch>
            <a:fillRect/>
          </a:stretch>
        </p:blipFill>
        <p:spPr>
          <a:xfrm>
            <a:off x="3003800" y="1353775"/>
            <a:ext cx="3272108" cy="37140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4"/>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 sz="2588">
                <a:latin typeface="Arial"/>
                <a:ea typeface="Arial"/>
                <a:cs typeface="Arial"/>
                <a:sym typeface="Arial"/>
              </a:rPr>
              <a:t>Deep Learning for Brain Age Estimation: A Systematic Review</a:t>
            </a:r>
            <a:endParaRPr sz="2588">
              <a:latin typeface="Arial"/>
              <a:ea typeface="Arial"/>
              <a:cs typeface="Arial"/>
              <a:sym typeface="Arial"/>
            </a:endParaRPr>
          </a:p>
          <a:p>
            <a:pPr indent="0" lvl="0" marL="0" rtl="0" algn="l">
              <a:spcBef>
                <a:spcPts val="1200"/>
              </a:spcBef>
              <a:spcAft>
                <a:spcPts val="0"/>
              </a:spcAft>
              <a:buNone/>
            </a:pPr>
            <a:r>
              <a:t/>
            </a:r>
            <a:endParaRPr/>
          </a:p>
        </p:txBody>
      </p:sp>
      <p:pic>
        <p:nvPicPr>
          <p:cNvPr id="456" name="Google Shape;456;p64"/>
          <p:cNvPicPr preferRelativeResize="0"/>
          <p:nvPr/>
        </p:nvPicPr>
        <p:blipFill>
          <a:blip r:embed="rId3">
            <a:alphaModFix/>
          </a:blip>
          <a:stretch>
            <a:fillRect/>
          </a:stretch>
        </p:blipFill>
        <p:spPr>
          <a:xfrm>
            <a:off x="1896125" y="1309925"/>
            <a:ext cx="5036592" cy="37140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65"/>
          <p:cNvPicPr preferRelativeResize="0"/>
          <p:nvPr/>
        </p:nvPicPr>
        <p:blipFill>
          <a:blip r:embed="rId3">
            <a:alphaModFix/>
          </a:blip>
          <a:stretch>
            <a:fillRect/>
          </a:stretch>
        </p:blipFill>
        <p:spPr>
          <a:xfrm>
            <a:off x="1611000" y="1288000"/>
            <a:ext cx="5618210" cy="3714074"/>
          </a:xfrm>
          <a:prstGeom prst="rect">
            <a:avLst/>
          </a:prstGeom>
          <a:noFill/>
          <a:ln>
            <a:noFill/>
          </a:ln>
        </p:spPr>
      </p:pic>
      <p:sp>
        <p:nvSpPr>
          <p:cNvPr id="462" name="Google Shape;462;p65"/>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 sz="2588">
                <a:latin typeface="Arial"/>
                <a:ea typeface="Arial"/>
                <a:cs typeface="Arial"/>
                <a:sym typeface="Arial"/>
              </a:rPr>
              <a:t>Deep Learning for Brain Age Estimation: A Systematic Review</a:t>
            </a:r>
            <a:endParaRPr sz="2588">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Modifications</a:t>
            </a:r>
            <a:endParaRPr/>
          </a:p>
        </p:txBody>
      </p:sp>
      <p:sp>
        <p:nvSpPr>
          <p:cNvPr id="468" name="Google Shape;468;p66"/>
          <p:cNvSpPr txBox="1"/>
          <p:nvPr/>
        </p:nvSpPr>
        <p:spPr>
          <a:xfrm>
            <a:off x="438675" y="1546350"/>
            <a:ext cx="7622100" cy="2928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Using Multi-modal Data</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Choose correct feature space</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Using significant slicing for the prediction</a:t>
            </a:r>
            <a:endParaRPr>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7"/>
          <p:cNvSpPr txBox="1"/>
          <p:nvPr>
            <p:ph type="title"/>
          </p:nvPr>
        </p:nvSpPr>
        <p:spPr>
          <a:xfrm>
            <a:off x="311700" y="128050"/>
            <a:ext cx="8520600" cy="623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 sz="2300">
                <a:latin typeface="Georgia"/>
                <a:ea typeface="Georgia"/>
                <a:cs typeface="Georgia"/>
                <a:sym typeface="Georgia"/>
              </a:rPr>
              <a:t>Multi-channel attention-fusion neural network for brain age estimation: Accuracy, generality, and interpretation with 16,705 healthy MRIs across lifespan(Github)</a:t>
            </a:r>
            <a:endParaRPr sz="2300">
              <a:latin typeface="Georgia"/>
              <a:ea typeface="Georgia"/>
              <a:cs typeface="Georgia"/>
              <a:sym typeface="Georgia"/>
            </a:endParaRPr>
          </a:p>
          <a:p>
            <a:pPr indent="0" lvl="0" marL="0" rtl="0" algn="l">
              <a:spcBef>
                <a:spcPts val="1200"/>
              </a:spcBef>
              <a:spcAft>
                <a:spcPts val="0"/>
              </a:spcAft>
              <a:buNone/>
            </a:pPr>
            <a:r>
              <a:t/>
            </a:r>
            <a:endParaRPr/>
          </a:p>
        </p:txBody>
      </p:sp>
      <p:pic>
        <p:nvPicPr>
          <p:cNvPr id="474" name="Google Shape;474;p67"/>
          <p:cNvPicPr preferRelativeResize="0"/>
          <p:nvPr/>
        </p:nvPicPr>
        <p:blipFill>
          <a:blip r:embed="rId3">
            <a:alphaModFix/>
          </a:blip>
          <a:stretch>
            <a:fillRect/>
          </a:stretch>
        </p:blipFill>
        <p:spPr>
          <a:xfrm>
            <a:off x="196275" y="1573125"/>
            <a:ext cx="8839204" cy="32672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8"/>
          <p:cNvSpPr txBox="1"/>
          <p:nvPr>
            <p:ph type="title"/>
          </p:nvPr>
        </p:nvSpPr>
        <p:spPr>
          <a:xfrm>
            <a:off x="311700" y="128050"/>
            <a:ext cx="8520600" cy="623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 sz="2300">
                <a:latin typeface="Georgia"/>
                <a:ea typeface="Georgia"/>
                <a:cs typeface="Georgia"/>
                <a:sym typeface="Georgia"/>
              </a:rPr>
              <a:t>Multi-channel attention-fusion neural network for brain age estimation: Accuracy, generality, and interpretation with 16,705 healthy MRIs across lifespan</a:t>
            </a:r>
            <a:endParaRPr sz="2300">
              <a:latin typeface="Georgia"/>
              <a:ea typeface="Georgia"/>
              <a:cs typeface="Georgia"/>
              <a:sym typeface="Georgia"/>
            </a:endParaRPr>
          </a:p>
          <a:p>
            <a:pPr indent="0" lvl="0" marL="0" rtl="0" algn="l">
              <a:spcBef>
                <a:spcPts val="1200"/>
              </a:spcBef>
              <a:spcAft>
                <a:spcPts val="0"/>
              </a:spcAft>
              <a:buNone/>
            </a:pPr>
            <a:r>
              <a:t/>
            </a:r>
            <a:endParaRPr/>
          </a:p>
        </p:txBody>
      </p:sp>
      <p:pic>
        <p:nvPicPr>
          <p:cNvPr id="480" name="Google Shape;480;p68"/>
          <p:cNvPicPr preferRelativeResize="0"/>
          <p:nvPr/>
        </p:nvPicPr>
        <p:blipFill>
          <a:blip r:embed="rId3">
            <a:alphaModFix/>
          </a:blip>
          <a:stretch>
            <a:fillRect/>
          </a:stretch>
        </p:blipFill>
        <p:spPr>
          <a:xfrm>
            <a:off x="1711975" y="1584100"/>
            <a:ext cx="5720049" cy="32084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69"/>
          <p:cNvPicPr preferRelativeResize="0"/>
          <p:nvPr/>
        </p:nvPicPr>
        <p:blipFill>
          <a:blip r:embed="rId3">
            <a:alphaModFix/>
          </a:blip>
          <a:stretch>
            <a:fillRect/>
          </a:stretch>
        </p:blipFill>
        <p:spPr>
          <a:xfrm>
            <a:off x="1709700" y="1375725"/>
            <a:ext cx="5354683" cy="3714077"/>
          </a:xfrm>
          <a:prstGeom prst="rect">
            <a:avLst/>
          </a:prstGeom>
          <a:noFill/>
          <a:ln>
            <a:noFill/>
          </a:ln>
        </p:spPr>
      </p:pic>
      <p:sp>
        <p:nvSpPr>
          <p:cNvPr id="486" name="Google Shape;486;p69"/>
          <p:cNvSpPr txBox="1"/>
          <p:nvPr>
            <p:ph type="title"/>
          </p:nvPr>
        </p:nvSpPr>
        <p:spPr>
          <a:xfrm>
            <a:off x="311700" y="128050"/>
            <a:ext cx="8520600" cy="623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 sz="2300">
                <a:latin typeface="Georgia"/>
                <a:ea typeface="Georgia"/>
                <a:cs typeface="Georgia"/>
                <a:sym typeface="Georgia"/>
              </a:rPr>
              <a:t>Multi-channel attention-fusion neural network for brain age estimation: Accuracy, generality, and interpretation with 16,705 healthy MRIs across lifespan</a:t>
            </a:r>
            <a:endParaRPr sz="2300">
              <a:latin typeface="Georgia"/>
              <a:ea typeface="Georgia"/>
              <a:cs typeface="Georgia"/>
              <a:sym typeface="Georgia"/>
            </a:endParaRPr>
          </a:p>
          <a:p>
            <a:pPr indent="0" lvl="0" marL="0" rtl="0" algn="l">
              <a:lnSpc>
                <a:spcPct val="115000"/>
              </a:lnSpc>
              <a:spcBef>
                <a:spcPts val="1200"/>
              </a:spcBef>
              <a:spcAft>
                <a:spcPts val="0"/>
              </a:spcAft>
              <a:buNone/>
            </a:pPr>
            <a:r>
              <a:t/>
            </a:r>
            <a:endParaRPr sz="2300">
              <a:latin typeface="Georgia"/>
              <a:ea typeface="Georgia"/>
              <a:cs typeface="Georgia"/>
              <a:sym typeface="Georgia"/>
            </a:endParaRPr>
          </a:p>
          <a:p>
            <a:pPr indent="0" lvl="0" marL="0" rtl="0" algn="l">
              <a:spcBef>
                <a:spcPts val="120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70"/>
          <p:cNvPicPr preferRelativeResize="0"/>
          <p:nvPr/>
        </p:nvPicPr>
        <p:blipFill>
          <a:blip r:embed="rId3">
            <a:alphaModFix/>
          </a:blip>
          <a:stretch>
            <a:fillRect/>
          </a:stretch>
        </p:blipFill>
        <p:spPr>
          <a:xfrm>
            <a:off x="1556175" y="1331850"/>
            <a:ext cx="5759610" cy="3714076"/>
          </a:xfrm>
          <a:prstGeom prst="rect">
            <a:avLst/>
          </a:prstGeom>
          <a:noFill/>
          <a:ln>
            <a:noFill/>
          </a:ln>
        </p:spPr>
      </p:pic>
      <p:sp>
        <p:nvSpPr>
          <p:cNvPr id="492" name="Google Shape;492;p70"/>
          <p:cNvSpPr txBox="1"/>
          <p:nvPr>
            <p:ph type="title"/>
          </p:nvPr>
        </p:nvSpPr>
        <p:spPr>
          <a:xfrm>
            <a:off x="311700" y="128050"/>
            <a:ext cx="8520600" cy="623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 sz="2300">
                <a:latin typeface="Georgia"/>
                <a:ea typeface="Georgia"/>
                <a:cs typeface="Georgia"/>
                <a:sym typeface="Georgia"/>
              </a:rPr>
              <a:t>Multi-channel attention-fusion neural network for brain age estimation: Accuracy, generality, and interpretation with 16,705 healthy MRIs across lifespan</a:t>
            </a:r>
            <a:endParaRPr sz="2300">
              <a:latin typeface="Georgia"/>
              <a:ea typeface="Georgia"/>
              <a:cs typeface="Georgia"/>
              <a:sym typeface="Georgia"/>
            </a:endParaRPr>
          </a:p>
          <a:p>
            <a:pPr indent="0" lvl="0" marL="0" rtl="0" algn="l">
              <a:spcBef>
                <a:spcPts val="120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1"/>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 sz="2733">
                <a:latin typeface="Arial"/>
                <a:ea typeface="Arial"/>
                <a:cs typeface="Arial"/>
                <a:sym typeface="Arial"/>
              </a:rPr>
              <a:t>Patch-based Brain Age Estimation from MR Images</a:t>
            </a:r>
            <a:endParaRPr sz="2733">
              <a:latin typeface="Arial"/>
              <a:ea typeface="Arial"/>
              <a:cs typeface="Arial"/>
              <a:sym typeface="Arial"/>
            </a:endParaRPr>
          </a:p>
          <a:p>
            <a:pPr indent="0" lvl="0" marL="0" rtl="0" algn="l">
              <a:spcBef>
                <a:spcPts val="1200"/>
              </a:spcBef>
              <a:spcAft>
                <a:spcPts val="0"/>
              </a:spcAft>
              <a:buNone/>
            </a:pPr>
            <a:r>
              <a:t/>
            </a:r>
            <a:endParaRPr/>
          </a:p>
        </p:txBody>
      </p:sp>
      <p:pic>
        <p:nvPicPr>
          <p:cNvPr id="498" name="Google Shape;498;p71"/>
          <p:cNvPicPr preferRelativeResize="0"/>
          <p:nvPr/>
        </p:nvPicPr>
        <p:blipFill>
          <a:blip r:embed="rId3">
            <a:alphaModFix/>
          </a:blip>
          <a:stretch>
            <a:fillRect/>
          </a:stretch>
        </p:blipFill>
        <p:spPr>
          <a:xfrm>
            <a:off x="465275" y="1370131"/>
            <a:ext cx="7759951" cy="3581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nvSpPr>
        <p:spPr>
          <a:xfrm>
            <a:off x="2575825" y="4698425"/>
            <a:ext cx="399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BINARY MASK</a:t>
            </a:r>
            <a:endParaRPr>
              <a:latin typeface="Roboto"/>
              <a:ea typeface="Roboto"/>
              <a:cs typeface="Roboto"/>
              <a:sym typeface="Roboto"/>
            </a:endParaRPr>
          </a:p>
        </p:txBody>
      </p:sp>
      <p:pic>
        <p:nvPicPr>
          <p:cNvPr id="98" name="Google Shape;98;p18"/>
          <p:cNvPicPr preferRelativeResize="0"/>
          <p:nvPr/>
        </p:nvPicPr>
        <p:blipFill>
          <a:blip r:embed="rId3">
            <a:alphaModFix/>
          </a:blip>
          <a:stretch>
            <a:fillRect/>
          </a:stretch>
        </p:blipFill>
        <p:spPr>
          <a:xfrm>
            <a:off x="1311500" y="1365175"/>
            <a:ext cx="6409846" cy="33332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72"/>
          <p:cNvPicPr preferRelativeResize="0"/>
          <p:nvPr/>
        </p:nvPicPr>
        <p:blipFill>
          <a:blip r:embed="rId3">
            <a:alphaModFix/>
          </a:blip>
          <a:stretch>
            <a:fillRect/>
          </a:stretch>
        </p:blipFill>
        <p:spPr>
          <a:xfrm>
            <a:off x="1073625" y="1441525"/>
            <a:ext cx="7261250" cy="2606301"/>
          </a:xfrm>
          <a:prstGeom prst="rect">
            <a:avLst/>
          </a:prstGeom>
          <a:noFill/>
          <a:ln>
            <a:noFill/>
          </a:ln>
        </p:spPr>
      </p:pic>
      <p:sp>
        <p:nvSpPr>
          <p:cNvPr id="504" name="Google Shape;504;p72"/>
          <p:cNvSpPr txBox="1"/>
          <p:nvPr/>
        </p:nvSpPr>
        <p:spPr>
          <a:xfrm>
            <a:off x="405775" y="4397750"/>
            <a:ext cx="70518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Bias Correction: </a:t>
            </a:r>
            <a:endParaRPr>
              <a:latin typeface="Roboto"/>
              <a:ea typeface="Roboto"/>
              <a:cs typeface="Roboto"/>
              <a:sym typeface="Roboto"/>
            </a:endParaRPr>
          </a:p>
        </p:txBody>
      </p:sp>
      <p:pic>
        <p:nvPicPr>
          <p:cNvPr id="505" name="Google Shape;505;p72"/>
          <p:cNvPicPr preferRelativeResize="0"/>
          <p:nvPr/>
        </p:nvPicPr>
        <p:blipFill>
          <a:blip r:embed="rId4">
            <a:alphaModFix/>
          </a:blip>
          <a:stretch>
            <a:fillRect/>
          </a:stretch>
        </p:blipFill>
        <p:spPr>
          <a:xfrm>
            <a:off x="1996375" y="4316150"/>
            <a:ext cx="5740875" cy="623700"/>
          </a:xfrm>
          <a:prstGeom prst="rect">
            <a:avLst/>
          </a:prstGeom>
          <a:noFill/>
          <a:ln>
            <a:noFill/>
          </a:ln>
        </p:spPr>
      </p:pic>
      <p:sp>
        <p:nvSpPr>
          <p:cNvPr id="506" name="Google Shape;506;p72"/>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 sz="2733">
                <a:latin typeface="Arial"/>
                <a:ea typeface="Arial"/>
                <a:cs typeface="Arial"/>
                <a:sym typeface="Arial"/>
              </a:rPr>
              <a:t>Patch-based Brain Age Estimation from MR Images</a:t>
            </a:r>
            <a:endParaRPr sz="2733">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73"/>
          <p:cNvPicPr preferRelativeResize="0"/>
          <p:nvPr/>
        </p:nvPicPr>
        <p:blipFill>
          <a:blip r:embed="rId3">
            <a:alphaModFix/>
          </a:blip>
          <a:stretch>
            <a:fillRect/>
          </a:stretch>
        </p:blipFill>
        <p:spPr>
          <a:xfrm>
            <a:off x="366550" y="1595623"/>
            <a:ext cx="6899149" cy="2571800"/>
          </a:xfrm>
          <a:prstGeom prst="rect">
            <a:avLst/>
          </a:prstGeom>
          <a:noFill/>
          <a:ln>
            <a:noFill/>
          </a:ln>
        </p:spPr>
      </p:pic>
      <p:sp>
        <p:nvSpPr>
          <p:cNvPr id="512" name="Google Shape;512;p73"/>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 sz="2733">
                <a:latin typeface="Arial"/>
                <a:ea typeface="Arial"/>
                <a:cs typeface="Arial"/>
                <a:sym typeface="Arial"/>
              </a:rPr>
              <a:t>Patch-based Brain Age Estimation from MR Images</a:t>
            </a:r>
            <a:endParaRPr sz="2733">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74"/>
          <p:cNvPicPr preferRelativeResize="0"/>
          <p:nvPr/>
        </p:nvPicPr>
        <p:blipFill>
          <a:blip r:embed="rId3">
            <a:alphaModFix/>
          </a:blip>
          <a:stretch>
            <a:fillRect/>
          </a:stretch>
        </p:blipFill>
        <p:spPr>
          <a:xfrm>
            <a:off x="152400" y="1836325"/>
            <a:ext cx="8839199" cy="2400118"/>
          </a:xfrm>
          <a:prstGeom prst="rect">
            <a:avLst/>
          </a:prstGeom>
          <a:noFill/>
          <a:ln>
            <a:noFill/>
          </a:ln>
        </p:spPr>
      </p:pic>
      <p:sp>
        <p:nvSpPr>
          <p:cNvPr id="518" name="Google Shape;518;p74"/>
          <p:cNvSpPr txBox="1"/>
          <p:nvPr/>
        </p:nvSpPr>
        <p:spPr>
          <a:xfrm>
            <a:off x="54850" y="307075"/>
            <a:ext cx="87846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2100">
                <a:solidFill>
                  <a:schemeClr val="lt1"/>
                </a:solidFill>
                <a:highlight>
                  <a:schemeClr val="dk1"/>
                </a:highlight>
              </a:rPr>
              <a:t>Accurate brain age prediction using recurrent slice-based networks</a:t>
            </a:r>
            <a:endParaRPr b="1" sz="2100">
              <a:solidFill>
                <a:schemeClr val="lt1"/>
              </a:solidFill>
              <a:highlight>
                <a:schemeClr val="dk1"/>
              </a:high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75"/>
          <p:cNvPicPr preferRelativeResize="0"/>
          <p:nvPr/>
        </p:nvPicPr>
        <p:blipFill>
          <a:blip r:embed="rId3">
            <a:alphaModFix/>
          </a:blip>
          <a:stretch>
            <a:fillRect/>
          </a:stretch>
        </p:blipFill>
        <p:spPr>
          <a:xfrm>
            <a:off x="152425" y="1606025"/>
            <a:ext cx="8839200" cy="3393721"/>
          </a:xfrm>
          <a:prstGeom prst="rect">
            <a:avLst/>
          </a:prstGeom>
          <a:noFill/>
          <a:ln>
            <a:noFill/>
          </a:ln>
        </p:spPr>
      </p:pic>
      <p:sp>
        <p:nvSpPr>
          <p:cNvPr id="524" name="Google Shape;524;p75"/>
          <p:cNvSpPr txBox="1"/>
          <p:nvPr/>
        </p:nvSpPr>
        <p:spPr>
          <a:xfrm>
            <a:off x="54850" y="307075"/>
            <a:ext cx="87846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2100">
                <a:solidFill>
                  <a:schemeClr val="lt1"/>
                </a:solidFill>
                <a:highlight>
                  <a:schemeClr val="dk1"/>
                </a:highlight>
              </a:rPr>
              <a:t>Accurate brain age prediction using recurrent slice-based networks</a:t>
            </a:r>
            <a:endParaRPr b="1" sz="2100">
              <a:solidFill>
                <a:schemeClr val="lt1"/>
              </a:solidFill>
              <a:highlight>
                <a:schemeClr val="dk1"/>
              </a:high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6"/>
          <p:cNvSpPr txBox="1"/>
          <p:nvPr/>
        </p:nvSpPr>
        <p:spPr>
          <a:xfrm>
            <a:off x="201600" y="219350"/>
            <a:ext cx="87408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2100">
                <a:solidFill>
                  <a:schemeClr val="lt1"/>
                </a:solidFill>
              </a:rPr>
              <a:t>Predicting Brain Age at Slice Level: Convolutional Neural Networks and Consequences for Interpretability(Github)</a:t>
            </a:r>
            <a:endParaRPr b="1" sz="2100">
              <a:solidFill>
                <a:schemeClr val="lt1"/>
              </a:solidFill>
            </a:endParaRPr>
          </a:p>
        </p:txBody>
      </p:sp>
      <p:pic>
        <p:nvPicPr>
          <p:cNvPr id="530" name="Google Shape;530;p76"/>
          <p:cNvPicPr preferRelativeResize="0"/>
          <p:nvPr/>
        </p:nvPicPr>
        <p:blipFill>
          <a:blip r:embed="rId3">
            <a:alphaModFix/>
          </a:blip>
          <a:stretch>
            <a:fillRect/>
          </a:stretch>
        </p:blipFill>
        <p:spPr>
          <a:xfrm>
            <a:off x="1084575" y="1339075"/>
            <a:ext cx="6558621" cy="37397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77"/>
          <p:cNvPicPr preferRelativeResize="0"/>
          <p:nvPr/>
        </p:nvPicPr>
        <p:blipFill>
          <a:blip r:embed="rId3">
            <a:alphaModFix/>
          </a:blip>
          <a:stretch>
            <a:fillRect/>
          </a:stretch>
        </p:blipFill>
        <p:spPr>
          <a:xfrm>
            <a:off x="766550" y="1309925"/>
            <a:ext cx="4099794" cy="3714077"/>
          </a:xfrm>
          <a:prstGeom prst="rect">
            <a:avLst/>
          </a:prstGeom>
          <a:noFill/>
          <a:ln>
            <a:noFill/>
          </a:ln>
        </p:spPr>
      </p:pic>
      <p:pic>
        <p:nvPicPr>
          <p:cNvPr id="536" name="Google Shape;536;p77"/>
          <p:cNvPicPr preferRelativeResize="0"/>
          <p:nvPr/>
        </p:nvPicPr>
        <p:blipFill>
          <a:blip r:embed="rId4">
            <a:alphaModFix/>
          </a:blip>
          <a:stretch>
            <a:fillRect/>
          </a:stretch>
        </p:blipFill>
        <p:spPr>
          <a:xfrm>
            <a:off x="5018744" y="2192300"/>
            <a:ext cx="3972856" cy="1790938"/>
          </a:xfrm>
          <a:prstGeom prst="rect">
            <a:avLst/>
          </a:prstGeom>
          <a:noFill/>
          <a:ln>
            <a:noFill/>
          </a:ln>
        </p:spPr>
      </p:pic>
      <p:sp>
        <p:nvSpPr>
          <p:cNvPr id="537" name="Google Shape;537;p77"/>
          <p:cNvSpPr txBox="1"/>
          <p:nvPr/>
        </p:nvSpPr>
        <p:spPr>
          <a:xfrm>
            <a:off x="201600" y="219350"/>
            <a:ext cx="87408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2100">
                <a:solidFill>
                  <a:schemeClr val="lt1"/>
                </a:solidFill>
              </a:rPr>
              <a:t>Predicting Brain Age at Slice Level: Convolutional Neural Networks and Consequences for Interpretability</a:t>
            </a:r>
            <a:endParaRPr b="1" sz="2100">
              <a:solidFill>
                <a:schemeClr val="lt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8"/>
          <p:cNvSpPr txBox="1"/>
          <p:nvPr/>
        </p:nvSpPr>
        <p:spPr>
          <a:xfrm>
            <a:off x="131600" y="504475"/>
            <a:ext cx="87846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2000">
                <a:solidFill>
                  <a:schemeClr val="lt1"/>
                </a:solidFill>
              </a:rPr>
              <a:t>Meta-Transformer: A Unified Framework for Multimodal Learning</a:t>
            </a:r>
            <a:endParaRPr sz="2000">
              <a:solidFill>
                <a:schemeClr val="lt1"/>
              </a:solidFill>
            </a:endParaRPr>
          </a:p>
        </p:txBody>
      </p:sp>
      <p:pic>
        <p:nvPicPr>
          <p:cNvPr id="543" name="Google Shape;543;p78"/>
          <p:cNvPicPr preferRelativeResize="0"/>
          <p:nvPr/>
        </p:nvPicPr>
        <p:blipFill>
          <a:blip r:embed="rId3">
            <a:alphaModFix/>
          </a:blip>
          <a:stretch>
            <a:fillRect/>
          </a:stretch>
        </p:blipFill>
        <p:spPr>
          <a:xfrm>
            <a:off x="911349" y="1425250"/>
            <a:ext cx="7321302" cy="34671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9"/>
          <p:cNvSpPr/>
          <p:nvPr/>
        </p:nvSpPr>
        <p:spPr>
          <a:xfrm>
            <a:off x="3553325" y="1886325"/>
            <a:ext cx="1721700" cy="91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Merriweather"/>
                <a:ea typeface="Merriweather"/>
                <a:cs typeface="Merriweather"/>
                <a:sym typeface="Merriweather"/>
              </a:rPr>
              <a:t>CONCLUSION</a:t>
            </a:r>
            <a:endParaRPr sz="1800">
              <a:solidFill>
                <a:schemeClr val="lt1"/>
              </a:solidFill>
              <a:latin typeface="Merriweather"/>
              <a:ea typeface="Merriweather"/>
              <a:cs typeface="Merriweather"/>
              <a:sym typeface="Merriweathe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 METRICS AND GRAPHS</a:t>
            </a:r>
            <a:endParaRPr/>
          </a:p>
        </p:txBody>
      </p:sp>
      <p:sp>
        <p:nvSpPr>
          <p:cNvPr id="554" name="Google Shape;554;p80"/>
          <p:cNvSpPr txBox="1"/>
          <p:nvPr/>
        </p:nvSpPr>
        <p:spPr>
          <a:xfrm>
            <a:off x="339975" y="1568275"/>
            <a:ext cx="7216200" cy="3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Cross-validation Evaluation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Correlation Metrics:</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Correlation(Slope)</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MAE</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R2</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Plots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Saliency Maps(Especially for segmentation)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1"/>
          <p:cNvSpPr/>
          <p:nvPr/>
        </p:nvSpPr>
        <p:spPr>
          <a:xfrm>
            <a:off x="3871350" y="1831500"/>
            <a:ext cx="2072700" cy="91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Merriweather"/>
                <a:ea typeface="Merriweather"/>
                <a:cs typeface="Merriweather"/>
                <a:sym typeface="Merriweather"/>
              </a:rPr>
              <a:t>FUTURE WORK</a:t>
            </a:r>
            <a:endParaRPr sz="1800">
              <a:solidFill>
                <a:schemeClr val="lt1"/>
              </a:solidFill>
              <a:latin typeface="Merriweather"/>
              <a:ea typeface="Merriweather"/>
              <a:cs typeface="Merriweather"/>
              <a:sym typeface="Merriweath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nvSpPr>
        <p:spPr>
          <a:xfrm>
            <a:off x="2575825" y="4698425"/>
            <a:ext cx="399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RAVENS MAP</a:t>
            </a:r>
            <a:endParaRPr>
              <a:latin typeface="Roboto"/>
              <a:ea typeface="Roboto"/>
              <a:cs typeface="Roboto"/>
              <a:sym typeface="Roboto"/>
            </a:endParaRPr>
          </a:p>
        </p:txBody>
      </p:sp>
      <p:pic>
        <p:nvPicPr>
          <p:cNvPr id="104" name="Google Shape;104;p19"/>
          <p:cNvPicPr preferRelativeResize="0"/>
          <p:nvPr/>
        </p:nvPicPr>
        <p:blipFill>
          <a:blip r:embed="rId3">
            <a:alphaModFix/>
          </a:blip>
          <a:stretch>
            <a:fillRect/>
          </a:stretch>
        </p:blipFill>
        <p:spPr>
          <a:xfrm>
            <a:off x="1346425" y="1343700"/>
            <a:ext cx="6451139" cy="33547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2"/>
          <p:cNvSpPr/>
          <p:nvPr/>
        </p:nvSpPr>
        <p:spPr>
          <a:xfrm>
            <a:off x="76775" y="1656025"/>
            <a:ext cx="1721700" cy="729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Remove Data Bias</a:t>
            </a:r>
            <a:endParaRPr/>
          </a:p>
        </p:txBody>
      </p:sp>
      <p:sp>
        <p:nvSpPr>
          <p:cNvPr id="565" name="Google Shape;565;p82"/>
          <p:cNvSpPr/>
          <p:nvPr/>
        </p:nvSpPr>
        <p:spPr>
          <a:xfrm>
            <a:off x="1961925" y="1656025"/>
            <a:ext cx="1721700" cy="729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Implement Fianet with Meta Transformer</a:t>
            </a:r>
            <a:endParaRPr/>
          </a:p>
        </p:txBody>
      </p:sp>
      <p:sp>
        <p:nvSpPr>
          <p:cNvPr id="566" name="Google Shape;566;p82"/>
          <p:cNvSpPr/>
          <p:nvPr/>
        </p:nvSpPr>
        <p:spPr>
          <a:xfrm>
            <a:off x="1961925" y="2571750"/>
            <a:ext cx="1721700" cy="11022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Implement Patch-Based Model with Meta Transformer</a:t>
            </a:r>
            <a:endParaRPr/>
          </a:p>
        </p:txBody>
      </p:sp>
      <p:sp>
        <p:nvSpPr>
          <p:cNvPr id="567" name="Google Shape;567;p82"/>
          <p:cNvSpPr/>
          <p:nvPr/>
        </p:nvSpPr>
        <p:spPr>
          <a:xfrm>
            <a:off x="1961925" y="3860375"/>
            <a:ext cx="1721700" cy="877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Implement Slice-based model with Meta Transformer</a:t>
            </a:r>
            <a:endParaRPr/>
          </a:p>
        </p:txBody>
      </p:sp>
      <p:sp>
        <p:nvSpPr>
          <p:cNvPr id="568" name="Google Shape;568;p82"/>
          <p:cNvSpPr/>
          <p:nvPr/>
        </p:nvSpPr>
        <p:spPr>
          <a:xfrm>
            <a:off x="3847075" y="1656025"/>
            <a:ext cx="1721700" cy="729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Evaluate model with metrics and saliency map(CN)</a:t>
            </a:r>
            <a:endParaRPr/>
          </a:p>
        </p:txBody>
      </p:sp>
      <p:sp>
        <p:nvSpPr>
          <p:cNvPr id="569" name="Google Shape;569;p82"/>
          <p:cNvSpPr/>
          <p:nvPr/>
        </p:nvSpPr>
        <p:spPr>
          <a:xfrm>
            <a:off x="5694400" y="1656025"/>
            <a:ext cx="1721700" cy="1041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Calculate </a:t>
            </a:r>
            <a:r>
              <a:rPr lang="en"/>
              <a:t>averaging</a:t>
            </a:r>
            <a:r>
              <a:rPr lang="en"/>
              <a:t> weight for slice based model</a:t>
            </a:r>
            <a:endParaRPr/>
          </a:p>
        </p:txBody>
      </p:sp>
      <p:sp>
        <p:nvSpPr>
          <p:cNvPr id="570" name="Google Shape;570;p82"/>
          <p:cNvSpPr/>
          <p:nvPr/>
        </p:nvSpPr>
        <p:spPr>
          <a:xfrm>
            <a:off x="7541750" y="1656025"/>
            <a:ext cx="1473000" cy="954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Conclude Brain Age </a:t>
            </a:r>
            <a:endParaRPr/>
          </a:p>
        </p:txBody>
      </p:sp>
      <p:cxnSp>
        <p:nvCxnSpPr>
          <p:cNvPr id="571" name="Google Shape;571;p82"/>
          <p:cNvCxnSpPr>
            <a:stCxn id="564" idx="3"/>
            <a:endCxn id="565" idx="1"/>
          </p:cNvCxnSpPr>
          <p:nvPr/>
        </p:nvCxnSpPr>
        <p:spPr>
          <a:xfrm>
            <a:off x="1798475" y="2020675"/>
            <a:ext cx="163500" cy="0"/>
          </a:xfrm>
          <a:prstGeom prst="straightConnector1">
            <a:avLst/>
          </a:prstGeom>
          <a:noFill/>
          <a:ln cap="flat" cmpd="sng" w="9525">
            <a:solidFill>
              <a:schemeClr val="dk2"/>
            </a:solidFill>
            <a:prstDash val="solid"/>
            <a:round/>
            <a:headEnd len="med" w="med" type="none"/>
            <a:tailEnd len="med" w="med" type="triangle"/>
          </a:ln>
        </p:spPr>
      </p:cxnSp>
      <p:cxnSp>
        <p:nvCxnSpPr>
          <p:cNvPr id="572" name="Google Shape;572;p82"/>
          <p:cNvCxnSpPr>
            <a:stCxn id="564" idx="3"/>
            <a:endCxn id="566" idx="1"/>
          </p:cNvCxnSpPr>
          <p:nvPr/>
        </p:nvCxnSpPr>
        <p:spPr>
          <a:xfrm>
            <a:off x="1798475" y="2020675"/>
            <a:ext cx="163500" cy="1102200"/>
          </a:xfrm>
          <a:prstGeom prst="straightConnector1">
            <a:avLst/>
          </a:prstGeom>
          <a:noFill/>
          <a:ln cap="flat" cmpd="sng" w="9525">
            <a:solidFill>
              <a:schemeClr val="dk2"/>
            </a:solidFill>
            <a:prstDash val="solid"/>
            <a:round/>
            <a:headEnd len="med" w="med" type="none"/>
            <a:tailEnd len="med" w="med" type="triangle"/>
          </a:ln>
        </p:spPr>
      </p:cxnSp>
      <p:cxnSp>
        <p:nvCxnSpPr>
          <p:cNvPr id="573" name="Google Shape;573;p82"/>
          <p:cNvCxnSpPr>
            <a:stCxn id="564" idx="3"/>
            <a:endCxn id="567" idx="1"/>
          </p:cNvCxnSpPr>
          <p:nvPr/>
        </p:nvCxnSpPr>
        <p:spPr>
          <a:xfrm>
            <a:off x="1798475" y="2020675"/>
            <a:ext cx="163500" cy="2278500"/>
          </a:xfrm>
          <a:prstGeom prst="straightConnector1">
            <a:avLst/>
          </a:prstGeom>
          <a:noFill/>
          <a:ln cap="flat" cmpd="sng" w="9525">
            <a:solidFill>
              <a:schemeClr val="dk2"/>
            </a:solidFill>
            <a:prstDash val="solid"/>
            <a:round/>
            <a:headEnd len="med" w="med" type="none"/>
            <a:tailEnd len="med" w="med" type="triangle"/>
          </a:ln>
        </p:spPr>
      </p:cxnSp>
      <p:cxnSp>
        <p:nvCxnSpPr>
          <p:cNvPr id="574" name="Google Shape;574;p82"/>
          <p:cNvCxnSpPr>
            <a:stCxn id="565" idx="3"/>
            <a:endCxn id="568" idx="1"/>
          </p:cNvCxnSpPr>
          <p:nvPr/>
        </p:nvCxnSpPr>
        <p:spPr>
          <a:xfrm>
            <a:off x="3683625" y="2020675"/>
            <a:ext cx="163500" cy="0"/>
          </a:xfrm>
          <a:prstGeom prst="straightConnector1">
            <a:avLst/>
          </a:prstGeom>
          <a:noFill/>
          <a:ln cap="flat" cmpd="sng" w="9525">
            <a:solidFill>
              <a:schemeClr val="dk2"/>
            </a:solidFill>
            <a:prstDash val="solid"/>
            <a:round/>
            <a:headEnd len="med" w="med" type="none"/>
            <a:tailEnd len="med" w="med" type="triangle"/>
          </a:ln>
        </p:spPr>
      </p:cxnSp>
      <p:cxnSp>
        <p:nvCxnSpPr>
          <p:cNvPr id="575" name="Google Shape;575;p82"/>
          <p:cNvCxnSpPr>
            <a:stCxn id="566" idx="3"/>
            <a:endCxn id="568" idx="1"/>
          </p:cNvCxnSpPr>
          <p:nvPr/>
        </p:nvCxnSpPr>
        <p:spPr>
          <a:xfrm flipH="1" rot="10800000">
            <a:off x="3683625" y="2020650"/>
            <a:ext cx="163500" cy="1102200"/>
          </a:xfrm>
          <a:prstGeom prst="straightConnector1">
            <a:avLst/>
          </a:prstGeom>
          <a:noFill/>
          <a:ln cap="flat" cmpd="sng" w="9525">
            <a:solidFill>
              <a:schemeClr val="dk2"/>
            </a:solidFill>
            <a:prstDash val="solid"/>
            <a:round/>
            <a:headEnd len="med" w="med" type="none"/>
            <a:tailEnd len="med" w="med" type="triangle"/>
          </a:ln>
        </p:spPr>
      </p:cxnSp>
      <p:cxnSp>
        <p:nvCxnSpPr>
          <p:cNvPr id="576" name="Google Shape;576;p82"/>
          <p:cNvCxnSpPr>
            <a:stCxn id="567" idx="3"/>
            <a:endCxn id="568" idx="1"/>
          </p:cNvCxnSpPr>
          <p:nvPr/>
        </p:nvCxnSpPr>
        <p:spPr>
          <a:xfrm flipH="1" rot="10800000">
            <a:off x="3683625" y="2020625"/>
            <a:ext cx="163500" cy="2278500"/>
          </a:xfrm>
          <a:prstGeom prst="straightConnector1">
            <a:avLst/>
          </a:prstGeom>
          <a:noFill/>
          <a:ln cap="flat" cmpd="sng" w="9525">
            <a:solidFill>
              <a:schemeClr val="dk2"/>
            </a:solidFill>
            <a:prstDash val="solid"/>
            <a:round/>
            <a:headEnd len="med" w="med" type="none"/>
            <a:tailEnd len="med" w="med" type="triangle"/>
          </a:ln>
        </p:spPr>
      </p:cxnSp>
      <p:cxnSp>
        <p:nvCxnSpPr>
          <p:cNvPr id="577" name="Google Shape;577;p82"/>
          <p:cNvCxnSpPr>
            <a:stCxn id="568" idx="3"/>
            <a:endCxn id="569" idx="1"/>
          </p:cNvCxnSpPr>
          <p:nvPr/>
        </p:nvCxnSpPr>
        <p:spPr>
          <a:xfrm>
            <a:off x="5568775" y="2020675"/>
            <a:ext cx="125700" cy="156300"/>
          </a:xfrm>
          <a:prstGeom prst="straightConnector1">
            <a:avLst/>
          </a:prstGeom>
          <a:noFill/>
          <a:ln cap="flat" cmpd="sng" w="9525">
            <a:solidFill>
              <a:schemeClr val="dk2"/>
            </a:solidFill>
            <a:prstDash val="solid"/>
            <a:round/>
            <a:headEnd len="med" w="med" type="none"/>
            <a:tailEnd len="med" w="med" type="triangle"/>
          </a:ln>
        </p:spPr>
      </p:cxnSp>
      <p:cxnSp>
        <p:nvCxnSpPr>
          <p:cNvPr id="578" name="Google Shape;578;p82"/>
          <p:cNvCxnSpPr>
            <a:stCxn id="569" idx="3"/>
            <a:endCxn id="570" idx="1"/>
          </p:cNvCxnSpPr>
          <p:nvPr/>
        </p:nvCxnSpPr>
        <p:spPr>
          <a:xfrm flipH="1" rot="10800000">
            <a:off x="7416100" y="2133175"/>
            <a:ext cx="125700" cy="43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ARCHITECTURE-FIANET</a:t>
            </a:r>
            <a:endParaRPr/>
          </a:p>
        </p:txBody>
      </p:sp>
      <p:pic>
        <p:nvPicPr>
          <p:cNvPr id="110" name="Google Shape;110;p20"/>
          <p:cNvPicPr preferRelativeResize="0"/>
          <p:nvPr/>
        </p:nvPicPr>
        <p:blipFill>
          <a:blip r:embed="rId3">
            <a:alphaModFix/>
          </a:blip>
          <a:stretch>
            <a:fillRect/>
          </a:stretch>
        </p:blipFill>
        <p:spPr>
          <a:xfrm>
            <a:off x="152425" y="1749250"/>
            <a:ext cx="8839200" cy="2833244"/>
          </a:xfrm>
          <a:prstGeom prst="rect">
            <a:avLst/>
          </a:prstGeom>
          <a:noFill/>
          <a:ln>
            <a:noFill/>
          </a:ln>
        </p:spPr>
      </p:pic>
      <p:sp>
        <p:nvSpPr>
          <p:cNvPr id="111" name="Google Shape;111;p20"/>
          <p:cNvSpPr txBox="1"/>
          <p:nvPr/>
        </p:nvSpPr>
        <p:spPr>
          <a:xfrm>
            <a:off x="289775" y="4593475"/>
            <a:ext cx="685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Paper Link: </a:t>
            </a:r>
            <a:r>
              <a:rPr lang="en" u="sng">
                <a:solidFill>
                  <a:schemeClr val="hlink"/>
                </a:solidFill>
                <a:latin typeface="Roboto"/>
                <a:ea typeface="Roboto"/>
                <a:cs typeface="Roboto"/>
                <a:sym typeface="Roboto"/>
                <a:hlinkClick r:id="rId4"/>
              </a:rPr>
              <a:t>https://www.sciencedirect.com/science/article/pii/S1361841521001377</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SPECIFICATIONS</a:t>
            </a:r>
            <a:endParaRPr/>
          </a:p>
        </p:txBody>
      </p:sp>
      <p:sp>
        <p:nvSpPr>
          <p:cNvPr id="117" name="Google Shape;117;p21"/>
          <p:cNvSpPr txBox="1"/>
          <p:nvPr/>
        </p:nvSpPr>
        <p:spPr>
          <a:xfrm>
            <a:off x="397100" y="1534725"/>
            <a:ext cx="7137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Learning Rate: 0.001</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Optimizer: Adam</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Epochs: 100</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Batch Size: 1</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Loss Function(MAE):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18" name="Google Shape;118;p21"/>
          <p:cNvPicPr preferRelativeResize="0"/>
          <p:nvPr/>
        </p:nvPicPr>
        <p:blipFill rotWithShape="1">
          <a:blip r:embed="rId3">
            <a:alphaModFix/>
          </a:blip>
          <a:srcRect b="0" l="0" r="0" t="-22144"/>
          <a:stretch/>
        </p:blipFill>
        <p:spPr>
          <a:xfrm>
            <a:off x="485100" y="2908475"/>
            <a:ext cx="3754200" cy="534850"/>
          </a:xfrm>
          <a:prstGeom prst="rect">
            <a:avLst/>
          </a:prstGeom>
          <a:noFill/>
          <a:ln>
            <a:noFill/>
          </a:ln>
        </p:spPr>
      </p:pic>
      <p:sp>
        <p:nvSpPr>
          <p:cNvPr id="119" name="Google Shape;119;p21"/>
          <p:cNvSpPr txBox="1"/>
          <p:nvPr/>
        </p:nvSpPr>
        <p:spPr>
          <a:xfrm>
            <a:off x="525875" y="3756350"/>
            <a:ext cx="4046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Scripts: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Dataloader: dataset.py(Attached)</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Training: TrainingReg.py(Attached)</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